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24"/>
  </p:notesMasterIdLst>
  <p:sldIdLst>
    <p:sldId id="270" r:id="rId4"/>
    <p:sldId id="256" r:id="rId5"/>
    <p:sldId id="271" r:id="rId6"/>
    <p:sldId id="272" r:id="rId7"/>
    <p:sldId id="273" r:id="rId8"/>
    <p:sldId id="294" r:id="rId9"/>
    <p:sldId id="293" r:id="rId10"/>
    <p:sldId id="281" r:id="rId11"/>
    <p:sldId id="292" r:id="rId12"/>
    <p:sldId id="280" r:id="rId13"/>
    <p:sldId id="295" r:id="rId14"/>
    <p:sldId id="296" r:id="rId15"/>
    <p:sldId id="287" r:id="rId16"/>
    <p:sldId id="297" r:id="rId17"/>
    <p:sldId id="298" r:id="rId18"/>
    <p:sldId id="299" r:id="rId19"/>
    <p:sldId id="286" r:id="rId20"/>
    <p:sldId id="291" r:id="rId21"/>
    <p:sldId id="290"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0F4C0-B87B-4FC7-B2DF-277AE6B854EC}" type="datetimeFigureOut">
              <a:rPr lang="zh-CN" altLang="en-US" smtClean="0"/>
              <a:t>2024/4/2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4AE8C-2C9E-46E4-8A27-E4BB15FA6EDC}" type="slidenum">
              <a:rPr lang="zh-CN" altLang="en-US" smtClean="0"/>
              <a:t>‹#›</a:t>
            </a:fld>
            <a:endParaRPr lang="zh-CN" altLang="en-US"/>
          </a:p>
        </p:txBody>
      </p:sp>
    </p:spTree>
    <p:extLst>
      <p:ext uri="{BB962C8B-B14F-4D97-AF65-F5344CB8AC3E}">
        <p14:creationId xmlns:p14="http://schemas.microsoft.com/office/powerpoint/2010/main" val="3512039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6434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5F08E-1DB4-3984-8047-3A987DD024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D914692-AFEE-434C-4618-BF788C6D55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9AC4E5-AB2D-D1F0-8B87-C06E21CDB401}"/>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4B242D20-738E-2262-915F-BA9FA3F52C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22B5CC-D8D7-4863-9D50-6318AF61C354}"/>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90160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F0B10-8ADB-5D35-2B35-20A9CBA216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6B1088C-7BA8-C3F5-AFDE-25DB5F3E4DA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BA674E-A82A-1A18-2F32-E1B1A8E7581B}"/>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8DC4D197-DD1A-F225-3EEE-E5F7C386BA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DBDDB8-CD6A-7E26-1877-EF96B49F3B87}"/>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4230224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0882071-907D-C100-A345-F1A3A37764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2270A8-971D-2C2B-C0B3-EBCE82E13CC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E18B0B-FF0E-FE26-369A-C8623801FAAD}"/>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9CD00513-577B-485C-A87A-7EF783449E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F50815-FDBF-D548-6400-AB1FCCD51E81}"/>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3585988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0DC67-ECE9-AEAC-B742-BE1DECC9A1C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434844-34F6-7F27-32F1-650188635B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FA9DAA8-FBC2-4423-4D31-AD2C89806A9C}"/>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87259EEC-659B-31D7-C3F0-D9A656F58E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2F829A-8046-69F0-DA1F-F8982A17E181}"/>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1000676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462C0-F67C-9E04-12FE-E4B5C1F160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002576-3E2E-FE42-6352-543B686D0DD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24F62A-E562-5EE8-7043-426D42790AF0}"/>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A2170CFF-5C15-320F-5F13-A091D2B447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71EC7A-C8D1-8783-A693-AFCE33943149}"/>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2148319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E5528-6208-3CB8-4A62-66195AD690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673ADE5-C4F7-8DD0-83AA-418BF7BAC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502E16-2964-18F4-3641-C111249AB03B}"/>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85B82302-0262-A55C-6D9D-120E41A749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104D94-5BA8-1D0E-E15C-827DC6C5EE0C}"/>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856678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CAA39-F760-63EA-4369-715FA4DB54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F273FC-840F-FB48-A655-5063D58D35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748428B-7C3C-FD7A-7075-939D0C8227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69C6B18-EECB-F751-5641-B6624762C204}"/>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C1F3CFBB-D095-A8E8-A50F-EEAAEEAB53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BFD0AD-8F80-B6CD-CD7F-A2A1188E15C3}"/>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1764927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76181-EB72-C8AB-EACE-3B40CE1BBF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612483-47F7-5C02-DBC9-F35265531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3E4259B-4EF5-A8C6-E753-95D228DB067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2D2A55-9A4D-9AAB-DCCA-B82A77BED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421AE0-E359-874A-BB21-C82779B2B2F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A4C3108-516F-A3E5-F52A-91784109E51E}"/>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8" name="页脚占位符 7">
            <a:extLst>
              <a:ext uri="{FF2B5EF4-FFF2-40B4-BE49-F238E27FC236}">
                <a16:creationId xmlns:a16="http://schemas.microsoft.com/office/drawing/2014/main" id="{72FCFC45-C50A-704C-1625-FB98E914638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D654FDC-7558-9DC6-4FAD-5BBB8E799850}"/>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3531818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E8C3A-5CED-BFB8-746A-A01E9B0287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40D8F51-1633-8258-CD66-5F4BC17F97D8}"/>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4" name="页脚占位符 3">
            <a:extLst>
              <a:ext uri="{FF2B5EF4-FFF2-40B4-BE49-F238E27FC236}">
                <a16:creationId xmlns:a16="http://schemas.microsoft.com/office/drawing/2014/main" id="{79114A85-AC62-876B-F1CE-D39CC26AC12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DBC6034-F0E9-2E9C-C603-DE07323F8EE3}"/>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2627288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552F0DD-E002-40AF-DD58-8819A09F7C45}"/>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3" name="页脚占位符 2">
            <a:extLst>
              <a:ext uri="{FF2B5EF4-FFF2-40B4-BE49-F238E27FC236}">
                <a16:creationId xmlns:a16="http://schemas.microsoft.com/office/drawing/2014/main" id="{6A42BD4B-5A5E-209A-5441-61DA9F8EA8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706FF4-E8DA-81A8-DA57-FA04C11CB936}"/>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2570398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7A3AC-2FAE-778A-044B-085BB0E4FC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0B8B3A-F585-96DD-7511-66BAFAB900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9434178-45AD-C5C0-0AAD-DA17BD405B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E983E5-833A-1602-701C-2201D3BD0D90}"/>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641E798B-08D2-667C-04C7-B56E3AB311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F92178-5BF0-A8F5-9F26-7F881C3244F1}"/>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254158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38E8D-AD25-47A8-B21A-A0C8274634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F528D3-9092-9B19-1390-6AB2431952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050E83-9333-CDE9-4935-BE988CAA1A3F}"/>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D4D06C71-1C52-27DE-4970-3A0A0F6B91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AC5276-D830-B3CD-2813-658BF87A73CF}"/>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2940031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77DC7-CDDC-92A4-8B05-09D5A05084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9986B4-5DF0-4FB3-49A8-E590542D5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38525BA-83DC-500C-C744-577E6AD4D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CAFD5A-5BAA-60D0-3B08-95C2C80C5B07}"/>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417F7794-CB5F-5589-04A8-A2967F334F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51ECF9-F1E9-BD65-68D1-20716B1FE5A2}"/>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3003465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68DF6-ED3E-EB03-32B7-280BAA9903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7BBF62-49FF-9F30-F110-300820A2CA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695B77-3B1B-9F51-5AB5-BCE37564F8B8}"/>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F75D96EE-CAEF-6188-D3F1-FC42159558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621119-201A-82F3-E05A-27C77A6A325F}"/>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1945949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84180A-4857-063B-99A9-5410010233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C146E2-F7C4-6B9D-4D13-528E0DAEB5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1BC6AB-D784-F5D0-426D-2661C6086048}"/>
              </a:ext>
            </a:extLst>
          </p:cNvPr>
          <p:cNvSpPr>
            <a:spLocks noGrp="1"/>
          </p:cNvSpPr>
          <p:nvPr>
            <p:ph type="dt" sz="half" idx="10"/>
          </p:nvPr>
        </p:nvSpPr>
        <p:spPr/>
        <p:txBody>
          <a:body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4FE050A3-578B-6E48-E173-52BE386C66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881B5C-EE3F-6505-CC34-EB3D7AB13205}"/>
              </a:ext>
            </a:extLst>
          </p:cNvPr>
          <p:cNvSpPr>
            <a:spLocks noGrp="1"/>
          </p:cNvSpPr>
          <p:nvPr>
            <p:ph type="sldNum" sz="quarter" idx="12"/>
          </p:nvPr>
        </p:nvSpPr>
        <p:spPr/>
        <p:txBody>
          <a:body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220210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64776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63561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8217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12736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95797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74152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9782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CDD9-B9CB-4842-3A74-A71C480AD9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99A1F9-5353-B409-BC47-D32E6D48CB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57B4A6D-1407-35B3-4411-A726A6C76777}"/>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5EDD9909-A5A7-E271-53A8-069943B272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60449F-4F28-16B9-F2A9-BB1199B24B8D}"/>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3165820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40233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580044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94339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2490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8624A-BF6B-F012-D0B6-E106527D1B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7918D0-85D5-C470-CB57-469BA6EC7E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9341D25-0B31-CAF8-E287-AAA25642A74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9311E5A-C4BB-98D6-8499-869B2037CF6A}"/>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3969CC9C-C401-1270-473B-0E9D69114E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ACF957-26F5-F90B-3C96-82DD6EEF82C5}"/>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146700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04425-6F33-5A1C-C161-792ABB3F7D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42BD83-D674-7620-C513-6D57E506F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51C99E-0F5F-A69B-27A5-B702750321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511832C-CE9C-9863-F727-D4A316BB1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49CDDE-6642-B146-4702-9B4988590B1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EF1D6BF-9C2B-6ACC-EAC0-F465D4FA26A7}"/>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8" name="页脚占位符 7">
            <a:extLst>
              <a:ext uri="{FF2B5EF4-FFF2-40B4-BE49-F238E27FC236}">
                <a16:creationId xmlns:a16="http://schemas.microsoft.com/office/drawing/2014/main" id="{108B0AD6-3928-C3D9-8D49-D8C50240980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51C17D-CC64-2CD9-F150-998EE9CEE76E}"/>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321116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35A6A-5D8A-5470-D11D-75AEE12C13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95B8146-C966-6A6D-E8DB-38800429337B}"/>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4" name="页脚占位符 3">
            <a:extLst>
              <a:ext uri="{FF2B5EF4-FFF2-40B4-BE49-F238E27FC236}">
                <a16:creationId xmlns:a16="http://schemas.microsoft.com/office/drawing/2014/main" id="{1924D4C2-D8F6-79AA-4CA0-E07001C5B0C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D15267-23FA-B732-8CEC-CC3219F3C381}"/>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4144264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583A83-3260-778D-683C-57C4D9A98BF8}"/>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3" name="页脚占位符 2">
            <a:extLst>
              <a:ext uri="{FF2B5EF4-FFF2-40B4-BE49-F238E27FC236}">
                <a16:creationId xmlns:a16="http://schemas.microsoft.com/office/drawing/2014/main" id="{AE4B6E74-1AB4-D34C-CBE4-CEF9AB86216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0EA7AB9-8C1D-C04C-3581-4C52BCCC3B39}"/>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226157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D7619-EC62-4CBA-899B-82D60643E4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4A2A05C-2888-2579-AEA8-EC258F0F2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6AA61F-6358-C092-6637-B24E62E76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2F430A3-661C-54A6-2C69-00875C6D0E61}"/>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70349682-C84F-7E28-43F6-4B2CD095E0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813709-27B0-D49C-6763-B4EE74F6C098}"/>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401394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7FE09-9619-7B14-0011-DE58702E14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5C6A11-2598-2CAE-DB7B-C06409B6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AF2D273-593B-89C8-1687-5E3E84F06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4764C16-1F45-1E07-C5B0-9497AAB58D83}"/>
              </a:ext>
            </a:extLst>
          </p:cNvPr>
          <p:cNvSpPr>
            <a:spLocks noGrp="1"/>
          </p:cNvSpPr>
          <p:nvPr>
            <p:ph type="dt" sz="half" idx="10"/>
          </p:nvPr>
        </p:nvSpPr>
        <p:spPr/>
        <p:txBody>
          <a:bodyPr/>
          <a:lstStyle/>
          <a:p>
            <a:fld id="{1114C944-6C7C-4EC7-9DD1-AEB55DE971F6}"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ACF01E92-0B26-DDAC-ADE6-A2ED1DE58E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D24611-8D93-A5E3-6911-FD3505DF1DD1}"/>
              </a:ext>
            </a:extLst>
          </p:cNvPr>
          <p:cNvSpPr>
            <a:spLocks noGrp="1"/>
          </p:cNvSpPr>
          <p:nvPr>
            <p:ph type="sldNum" sz="quarter" idx="12"/>
          </p:nvPr>
        </p:nvSpPr>
        <p:spPr/>
        <p:txBody>
          <a:body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78092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DA64DF-5DEF-80B6-6738-62F9052AF3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57A28BA-9E21-3807-C6DF-326EAB1EE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4BDE78-AC12-9CBF-40EF-3F5269CCA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4C944-6C7C-4EC7-9DD1-AEB55DE971F6}"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9C306EEC-84A4-DBD7-21DC-850849128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BA01F1-BADA-3A3F-542C-321672C1BE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5A45A-224A-4B1B-B09F-B9DA1B95E199}" type="slidenum">
              <a:rPr lang="zh-CN" altLang="en-US" smtClean="0"/>
              <a:t>‹#›</a:t>
            </a:fld>
            <a:endParaRPr lang="zh-CN" altLang="en-US"/>
          </a:p>
        </p:txBody>
      </p:sp>
    </p:spTree>
    <p:extLst>
      <p:ext uri="{BB962C8B-B14F-4D97-AF65-F5344CB8AC3E}">
        <p14:creationId xmlns:p14="http://schemas.microsoft.com/office/powerpoint/2010/main" val="1470711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AD9BC5-266F-A100-4474-19F7B837A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270B41-3B41-F216-A1DA-20C7A1DF79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6B63EE-939C-3ACA-F5D5-132078B672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07A5A-45AF-4C45-A837-5373E2750DBC}"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478570E9-BC9F-7A1F-CC4B-8C04628D1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811B90-C8E9-6B0B-1422-6DD1217FE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A1AAE-36A3-46D9-AD37-CFF7B967FA50}" type="slidenum">
              <a:rPr lang="zh-CN" altLang="en-US" smtClean="0"/>
              <a:t>‹#›</a:t>
            </a:fld>
            <a:endParaRPr lang="zh-CN" altLang="en-US"/>
          </a:p>
        </p:txBody>
      </p:sp>
    </p:spTree>
    <p:extLst>
      <p:ext uri="{BB962C8B-B14F-4D97-AF65-F5344CB8AC3E}">
        <p14:creationId xmlns:p14="http://schemas.microsoft.com/office/powerpoint/2010/main" val="11617905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13663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0.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80.png"/><Relationship Id="rId5" Type="http://schemas.openxmlformats.org/officeDocument/2006/relationships/image" Target="../media/image32.png"/><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png"/><Relationship Id="rId12" Type="http://schemas.openxmlformats.org/officeDocument/2006/relationships/image" Target="../media/image44.png"/><Relationship Id="rId1" Type="http://schemas.openxmlformats.org/officeDocument/2006/relationships/slideLayout" Target="../slideLayouts/slideLayout18.xml"/><Relationship Id="rId11" Type="http://schemas.openxmlformats.org/officeDocument/2006/relationships/image" Target="../media/image410.png"/><Relationship Id="rId5" Type="http://schemas.openxmlformats.org/officeDocument/2006/relationships/image" Target="../media/image350.png"/><Relationship Id="rId10" Type="http://schemas.openxmlformats.org/officeDocument/2006/relationships/image" Target="../media/image370.png"/><Relationship Id="rId4" Type="http://schemas.openxmlformats.org/officeDocument/2006/relationships/image" Target="../media/image46.png"/><Relationship Id="rId9" Type="http://schemas.openxmlformats.org/officeDocument/2006/relationships/image" Target="../media/image360.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9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2089" y="75962"/>
            <a:ext cx="1782366" cy="5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连接符 32"/>
          <p:cNvCxnSpPr/>
          <p:nvPr userDrawn="1"/>
        </p:nvCxnSpPr>
        <p:spPr>
          <a:xfrm flipV="1">
            <a:off x="1905" y="718900"/>
            <a:ext cx="12209780" cy="5715"/>
          </a:xfrm>
          <a:prstGeom prst="line">
            <a:avLst/>
          </a:prstGeom>
          <a:ln w="177800">
            <a:solidFill>
              <a:srgbClr val="0B64BF"/>
            </a:solidFill>
          </a:ln>
        </p:spPr>
        <p:style>
          <a:lnRef idx="1">
            <a:schemeClr val="accent1"/>
          </a:lnRef>
          <a:fillRef idx="0">
            <a:schemeClr val="accent1"/>
          </a:fillRef>
          <a:effectRef idx="0">
            <a:schemeClr val="accent1"/>
          </a:effectRef>
          <a:fontRef idx="minor">
            <a:schemeClr val="tx1"/>
          </a:fontRef>
        </p:style>
      </p:cxnSp>
      <p:pic>
        <p:nvPicPr>
          <p:cNvPr id="10" name="图片 9"/>
          <p:cNvPicPr/>
          <p:nvPr userDrawn="1"/>
        </p:nvPicPr>
        <p:blipFill>
          <a:blip r:embed="rId5"/>
          <a:srcRect l="2008" t="2362" r="2410" b="2078"/>
          <a:stretch>
            <a:fillRect/>
          </a:stretch>
        </p:blipFill>
        <p:spPr>
          <a:xfrm>
            <a:off x="11630660" y="76200"/>
            <a:ext cx="561023" cy="543878"/>
          </a:xfrm>
          <a:prstGeom prst="ellipse">
            <a:avLst/>
          </a:prstGeom>
          <a:noFill/>
          <a:ln w="9525">
            <a:noFill/>
          </a:ln>
        </p:spPr>
      </p:pic>
      <p:cxnSp>
        <p:nvCxnSpPr>
          <p:cNvPr id="2" name="直接连接符 1"/>
          <p:cNvCxnSpPr/>
          <p:nvPr userDrawn="1"/>
        </p:nvCxnSpPr>
        <p:spPr>
          <a:xfrm flipV="1">
            <a:off x="1905" y="6408500"/>
            <a:ext cx="12209780" cy="5715"/>
          </a:xfrm>
          <a:prstGeom prst="line">
            <a:avLst/>
          </a:prstGeom>
          <a:ln w="177800">
            <a:solidFill>
              <a:srgbClr val="0B64BF"/>
            </a:solidFill>
          </a:ln>
        </p:spPr>
        <p:style>
          <a:lnRef idx="1">
            <a:schemeClr val="accent1"/>
          </a:lnRef>
          <a:fillRef idx="0">
            <a:schemeClr val="accent1"/>
          </a:fillRef>
          <a:effectRef idx="0">
            <a:schemeClr val="accent1"/>
          </a:effectRef>
          <a:fontRef idx="minor">
            <a:schemeClr val="tx1"/>
          </a:fontRef>
        </p:style>
      </p:cxnSp>
      <p:sp>
        <p:nvSpPr>
          <p:cNvPr id="14" name="灯片编号占位符 13"/>
          <p:cNvSpPr>
            <a:spLocks noGrp="1"/>
          </p:cNvSpPr>
          <p:nvPr>
            <p:ph type="sldNum" sz="quarter" idx="12"/>
            <p:custDataLst>
              <p:tags r:id="rId1"/>
            </p:custDataLst>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600" b="1"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600" b="1"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3" name="TextBox 2"/>
          <p:cNvSpPr txBox="1"/>
          <p:nvPr/>
        </p:nvSpPr>
        <p:spPr>
          <a:xfrm>
            <a:off x="653548" y="1642954"/>
            <a:ext cx="10741897"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dirty="0">
                <a:solidFill>
                  <a:schemeClr val="accent1">
                    <a:lumMod val="75000"/>
                  </a:schemeClr>
                </a:solidFill>
              </a:rPr>
              <a:t>Generative Modeling by Estimating Gradients of the Data Distribution</a:t>
            </a:r>
            <a:endParaRPr kumimoji="0" lang="en-US" altLang="zh-CN" sz="5400" b="0" i="0" u="none" strike="noStrike" kern="1200" cap="none" spc="0" normalizeH="0" baseline="0" noProof="0" dirty="0">
              <a:ln>
                <a:noFill/>
              </a:ln>
              <a:solidFill>
                <a:schemeClr val="accent1">
                  <a:lumMod val="75000"/>
                </a:schemeClr>
              </a:solidFill>
              <a:effectLst/>
              <a:uLnTx/>
              <a:uFillTx/>
              <a:latin typeface="Calibr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4400" dirty="0">
              <a:solidFill>
                <a:srgbClr val="5B9BD5">
                  <a:lumMod val="50000"/>
                </a:srgbClr>
              </a:solidFill>
              <a:latin typeface="Calibri"/>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400" b="0" i="0" u="none" strike="noStrike" kern="1200" cap="none" spc="0" normalizeH="0" baseline="0" noProof="0" dirty="0">
              <a:ln>
                <a:noFill/>
              </a:ln>
              <a:solidFill>
                <a:srgbClr val="5B9BD5">
                  <a:lumMod val="50000"/>
                </a:srgbClr>
              </a:solidFill>
              <a:effectLst/>
              <a:uLnTx/>
              <a:uFillTx/>
              <a:latin typeface="Calibri"/>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5B9BD5">
                    <a:lumMod val="50000"/>
                  </a:srgbClr>
                </a:solidFill>
                <a:effectLst/>
                <a:uLnTx/>
                <a:uFillTx/>
                <a:latin typeface="Calibri"/>
                <a:ea typeface="微软雅黑" panose="020B0503020204020204" pitchFamily="34" charset="-122"/>
                <a:cs typeface="+mn-cs"/>
              </a:rPr>
              <a:t>汇报人：</a:t>
            </a:r>
            <a:r>
              <a:rPr lang="zh-CN" altLang="en-US" sz="2400" dirty="0">
                <a:solidFill>
                  <a:srgbClr val="5B9BD5">
                    <a:lumMod val="50000"/>
                  </a:srgbClr>
                </a:solidFill>
                <a:latin typeface="Calibri"/>
                <a:ea typeface="微软雅黑" panose="020B0503020204020204" pitchFamily="34" charset="-122"/>
              </a:rPr>
              <a:t>张运哲</a:t>
            </a:r>
            <a:endParaRPr kumimoji="0" lang="zh-CN" altLang="en-US" sz="2400" b="0" i="0" u="none" strike="noStrike" kern="1200" cap="none" spc="0" normalizeH="0" baseline="0" noProof="0" dirty="0">
              <a:ln>
                <a:noFill/>
              </a:ln>
              <a:solidFill>
                <a:srgbClr val="5B9BD5">
                  <a:lumMod val="50000"/>
                </a:srgbClr>
              </a:solidFill>
              <a:effectLst/>
              <a:uLnTx/>
              <a:uFillTx/>
              <a:latin typeface="Calibri"/>
              <a:ea typeface="微软雅黑" panose="020B0503020204020204"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C7A16F-29B8-E9C8-4C4C-5AB2092B4798}"/>
              </a:ext>
            </a:extLst>
          </p:cNvPr>
          <p:cNvSpPr txBox="1"/>
          <p:nvPr/>
        </p:nvSpPr>
        <p:spPr>
          <a:xfrm>
            <a:off x="0" y="0"/>
            <a:ext cx="120060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prstClr val="black"/>
                </a:solidFill>
                <a:latin typeface="等线" panose="020F0502020204030204"/>
                <a:ea typeface="等线" panose="02010600030101010101" pitchFamily="2" charset="-122"/>
              </a:rPr>
              <a:t>Score  Matching</a:t>
            </a:r>
            <a:endPar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93EAD34-8FE5-A404-F073-1D8B24F1F2FA}"/>
                  </a:ext>
                </a:extLst>
              </p:cNvPr>
              <p:cNvSpPr txBox="1"/>
              <p:nvPr/>
            </p:nvSpPr>
            <p:spPr>
              <a:xfrm>
                <a:off x="0" y="724585"/>
                <a:ext cx="12006072" cy="725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分数模型的训练目标</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14:m>
                  <m:oMath xmlns:m="http://schemas.openxmlformats.org/officeDocument/2006/math">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E</m:t>
                        </m:r>
                      </m:e>
                      <m:sub>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𝑑𝑎𝑡𝑎</m:t>
                            </m:r>
                          </m:sub>
                        </m:sSub>
                      </m:sub>
                    </m:sSub>
                  </m:oMath>
                </a14:m>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14:m>
                  <m:oMath xmlns:m="http://schemas.openxmlformats.org/officeDocument/2006/math">
                    <m:sSubSup>
                      <m:sSubSup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SupPr>
                      <m:e>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𝑆</m:t>
                            </m:r>
                          </m:e>
                          <m:sub>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𝜃</m:t>
                            </m:r>
                          </m:sub>
                        </m:sSub>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CN" sz="28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log</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𝑝</m:t>
                                </m:r>
                              </m:e>
                              <m:sub>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𝑑𝑎𝑡𝑎</m:t>
                                </m:r>
                              </m:sub>
                            </m:sSub>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num>
                          <m:den>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den>
                        </m:f>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e>
                      <m:sub>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b>
                      <m:sup>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p>
                    </m:sSubSup>
                  </m:oMath>
                </a14:m>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4" name="文本框 3">
                <a:extLst>
                  <a:ext uri="{FF2B5EF4-FFF2-40B4-BE49-F238E27FC236}">
                    <a16:creationId xmlns:a16="http://schemas.microsoft.com/office/drawing/2014/main" id="{B93EAD34-8FE5-A404-F073-1D8B24F1F2FA}"/>
                  </a:ext>
                </a:extLst>
              </p:cNvPr>
              <p:cNvSpPr txBox="1">
                <a:spLocks noRot="1" noChangeAspect="1" noMove="1" noResize="1" noEditPoints="1" noAdjustHandles="1" noChangeArrowheads="1" noChangeShapeType="1" noTextEdit="1"/>
              </p:cNvSpPr>
              <p:nvPr/>
            </p:nvSpPr>
            <p:spPr>
              <a:xfrm>
                <a:off x="0" y="724585"/>
                <a:ext cx="12006072" cy="725776"/>
              </a:xfrm>
              <a:prstGeom prst="rect">
                <a:avLst/>
              </a:prstGeom>
              <a:blipFill>
                <a:blip r:embed="rId2"/>
                <a:stretch>
                  <a:fillRect l="-1015" r="-3959" b="-1008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900E31C-C015-BB94-C7E0-530D76DDAC1A}"/>
              </a:ext>
            </a:extLst>
          </p:cNvPr>
          <p:cNvPicPr>
            <a:picLocks noChangeAspect="1"/>
          </p:cNvPicPr>
          <p:nvPr/>
        </p:nvPicPr>
        <p:blipFill>
          <a:blip r:embed="rId3"/>
          <a:stretch>
            <a:fillRect/>
          </a:stretch>
        </p:blipFill>
        <p:spPr>
          <a:xfrm>
            <a:off x="1241785" y="1734165"/>
            <a:ext cx="2408467" cy="242306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8EC136A-6554-F787-C505-4CEE6D6C63B1}"/>
                  </a:ext>
                </a:extLst>
              </p:cNvPr>
              <p:cNvSpPr txBox="1"/>
              <p:nvPr/>
            </p:nvSpPr>
            <p:spPr>
              <a:xfrm>
                <a:off x="192024" y="4305330"/>
                <a:ext cx="4507991" cy="923330"/>
              </a:xfrm>
              <a:prstGeom prst="rect">
                <a:avLst/>
              </a:prstGeom>
              <a:noFill/>
            </p:spPr>
            <p:txBody>
              <a:bodyPr wrap="square" rtlCol="0">
                <a:spAutoFit/>
              </a:bodyPr>
              <a:lstStyle/>
              <a:p>
                <a:pPr algn="ctr"/>
                <a:r>
                  <a:rPr lang="zh-CN" altLang="en-US" dirty="0"/>
                  <a:t>训练样本  </a:t>
                </a:r>
                <a:r>
                  <a:rPr lang="en-US" altLang="zh-CN" dirty="0"/>
                  <a:t>x</a:t>
                </a:r>
              </a:p>
              <a:p>
                <a:pPr algn="ctr"/>
                <a:endParaRPr lang="en-US" altLang="zh-CN" dirty="0"/>
              </a:p>
              <a:p>
                <a:pPr algn="ctr"/>
                <a:r>
                  <a:rPr lang="zh-CN" altLang="en-US" dirty="0">
                    <a:latin typeface="微软雅黑" panose="020B0503020204020204" pitchFamily="34" charset="-122"/>
                    <a:ea typeface="微软雅黑" panose="020B0503020204020204" pitchFamily="34" charset="-122"/>
                  </a:rPr>
                  <a:t>预定义的分布为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zh-CN" altLang="en-US" i="1" smtClean="0">
                            <a:latin typeface="Cambria Math" panose="02040503050406030204" pitchFamily="18" charset="0"/>
                          </a:rPr>
                          <m:t>𝜎</m:t>
                        </m:r>
                      </m:sub>
                    </m:sSub>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en-US" altLang="zh-CN" dirty="0"/>
                  <a:t> </a:t>
                </a:r>
                <a:endParaRPr lang="zh-CN" altLang="en-US" dirty="0"/>
              </a:p>
            </p:txBody>
          </p:sp>
        </mc:Choice>
        <mc:Fallback xmlns="">
          <p:sp>
            <p:nvSpPr>
              <p:cNvPr id="9" name="文本框 8">
                <a:extLst>
                  <a:ext uri="{FF2B5EF4-FFF2-40B4-BE49-F238E27FC236}">
                    <a16:creationId xmlns:a16="http://schemas.microsoft.com/office/drawing/2014/main" id="{B8EC136A-6554-F787-C505-4CEE6D6C63B1}"/>
                  </a:ext>
                </a:extLst>
              </p:cNvPr>
              <p:cNvSpPr txBox="1">
                <a:spLocks noRot="1" noChangeAspect="1" noMove="1" noResize="1" noEditPoints="1" noAdjustHandles="1" noChangeArrowheads="1" noChangeShapeType="1" noTextEdit="1"/>
              </p:cNvSpPr>
              <p:nvPr/>
            </p:nvSpPr>
            <p:spPr>
              <a:xfrm>
                <a:off x="192024" y="4305330"/>
                <a:ext cx="4507991" cy="923330"/>
              </a:xfrm>
              <a:prstGeom prst="rect">
                <a:avLst/>
              </a:prstGeom>
              <a:blipFill>
                <a:blip r:embed="rId4"/>
                <a:stretch>
                  <a:fillRect t="-3289" b="-855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DD525D0-617E-FB84-05BB-D3FBAC8AF9D5}"/>
              </a:ext>
            </a:extLst>
          </p:cNvPr>
          <p:cNvPicPr>
            <a:picLocks noChangeAspect="1"/>
          </p:cNvPicPr>
          <p:nvPr/>
        </p:nvPicPr>
        <p:blipFill>
          <a:blip r:embed="rId5"/>
          <a:stretch>
            <a:fillRect/>
          </a:stretch>
        </p:blipFill>
        <p:spPr>
          <a:xfrm>
            <a:off x="7855674" y="1792878"/>
            <a:ext cx="2531909" cy="254720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7D0A507-FE72-0A5A-D7BD-293D6F08A0BF}"/>
                  </a:ext>
                </a:extLst>
              </p:cNvPr>
              <p:cNvSpPr txBox="1"/>
              <p:nvPr/>
            </p:nvSpPr>
            <p:spPr>
              <a:xfrm>
                <a:off x="6198652" y="4524786"/>
                <a:ext cx="5449824" cy="2351156"/>
              </a:xfrm>
              <a:prstGeom prst="rect">
                <a:avLst/>
              </a:prstGeom>
              <a:noFill/>
            </p:spPr>
            <p:txBody>
              <a:bodyPr wrap="square" rtlCol="0">
                <a:spAutoFit/>
              </a:bodyPr>
              <a:lstStyle/>
              <a:p>
                <a:pPr algn="ctr"/>
                <a:r>
                  <a:rPr lang="zh-CN" altLang="en-US" dirty="0"/>
                  <a:t>加噪后样本</a:t>
                </a:r>
                <a14:m>
                  <m:oMath xmlns:m="http://schemas.openxmlformats.org/officeDocument/2006/math">
                    <m:acc>
                      <m:accPr>
                        <m:chr m:val="̃"/>
                        <m:ctrlPr>
                          <a:rPr lang="zh-CN" altLang="en-US" i="1">
                            <a:latin typeface="Cambria Math" panose="02040503050406030204" pitchFamily="18" charset="0"/>
                            <a:ea typeface="微软雅黑" panose="020B0503020204020204" pitchFamily="34" charset="-122"/>
                          </a:rPr>
                        </m:ctrlPr>
                      </m:accPr>
                      <m:e>
                        <m:r>
                          <m:rPr>
                            <m:sty m:val="p"/>
                          </m:rPr>
                          <a:rPr lang="en-US" altLang="zh-CN" i="1">
                            <a:latin typeface="Cambria Math" panose="02040503050406030204" pitchFamily="18" charset="0"/>
                            <a:ea typeface="微软雅黑" panose="020B0503020204020204" pitchFamily="34" charset="-122"/>
                          </a:rPr>
                          <m:t>x</m:t>
                        </m:r>
                      </m:e>
                    </m:acc>
                    <m:r>
                      <a:rPr lang="en-US" altLang="zh-CN" i="1">
                        <a:latin typeface="Cambria Math" panose="02040503050406030204" pitchFamily="18" charset="0"/>
                        <a:ea typeface="微软雅黑" panose="020B0503020204020204" pitchFamily="34" charset="-122"/>
                      </a:rPr>
                      <m:t>=</m:t>
                    </m:r>
                    <m:r>
                      <m:rPr>
                        <m:sty m:val="p"/>
                      </m:rPr>
                      <a:rPr lang="en-US" altLang="zh-CN" i="1">
                        <a:latin typeface="Cambria Math" panose="02040503050406030204" pitchFamily="18" charset="0"/>
                        <a:ea typeface="微软雅黑" panose="020B0503020204020204" pitchFamily="34" charset="-122"/>
                      </a:rPr>
                      <m:t>x</m:t>
                    </m:r>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zh-CN" altLang="en-US" i="1" dirty="0">
                        <a:latin typeface="Cambria Math" panose="02040503050406030204" pitchFamily="18" charset="0"/>
                        <a:ea typeface="微软雅黑" panose="020B0503020204020204" pitchFamily="34" charset="-122"/>
                      </a:rPr>
                      <m:t>𝜎𝜖</m:t>
                    </m:r>
                  </m:oMath>
                </a14:m>
                <a:endParaRPr lang="en-US" altLang="zh-CN" dirty="0"/>
              </a:p>
              <a:p>
                <a:pPr algn="ctr"/>
                <a:endParaRPr lang="en-US" altLang="zh-CN" dirty="0"/>
              </a:p>
              <a:p>
                <a:pPr algn="ctr"/>
                <a:endParaRPr lang="en-US" altLang="zh-CN" dirty="0"/>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加噪后的数据分布为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zh-CN" altLang="en-US" i="1" smtClean="0">
                            <a:latin typeface="Cambria Math" panose="02040503050406030204" pitchFamily="18" charset="0"/>
                          </a:rPr>
                          <m:t>𝜎</m:t>
                        </m:r>
                      </m:sub>
                    </m:sSub>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zh-CN" altLang="en-US" b="0" i="1" smtClean="0">
                                <a:latin typeface="Cambria Math" panose="02040503050406030204" pitchFamily="18" charset="0"/>
                              </a:rPr>
                              <m:t>𝜎</m:t>
                            </m:r>
                          </m:sub>
                        </m:sSub>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e>
                            <m:r>
                              <a:rPr lang="en-US" altLang="zh-CN" b="0" i="1" smtClean="0">
                                <a:latin typeface="Cambria Math" panose="02040503050406030204" pitchFamily="18" charset="0"/>
                              </a:rPr>
                              <m:t>𝑥</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r>
                  <a:rPr lang="zh-CN" altLang="en-US" dirty="0">
                    <a:latin typeface="微软雅黑" panose="020B0503020204020204" pitchFamily="34" charset="-122"/>
                    <a:ea typeface="微软雅黑" panose="020B0503020204020204" pitchFamily="34" charset="-122"/>
                  </a:rPr>
                  <a:t>                                 </a:t>
                </a:r>
              </a:p>
              <a:p>
                <a:r>
                  <a:rPr lang="en-US" altLang="zh-CN" dirty="0"/>
                  <a:t> </a:t>
                </a:r>
                <a:endParaRPr lang="zh-CN" altLang="en-US" dirty="0"/>
              </a:p>
            </p:txBody>
          </p:sp>
        </mc:Choice>
        <mc:Fallback xmlns="">
          <p:sp>
            <p:nvSpPr>
              <p:cNvPr id="12" name="文本框 11">
                <a:extLst>
                  <a:ext uri="{FF2B5EF4-FFF2-40B4-BE49-F238E27FC236}">
                    <a16:creationId xmlns:a16="http://schemas.microsoft.com/office/drawing/2014/main" id="{27D0A507-FE72-0A5A-D7BD-293D6F08A0BF}"/>
                  </a:ext>
                </a:extLst>
              </p:cNvPr>
              <p:cNvSpPr txBox="1">
                <a:spLocks noRot="1" noChangeAspect="1" noMove="1" noResize="1" noEditPoints="1" noAdjustHandles="1" noChangeArrowheads="1" noChangeShapeType="1" noTextEdit="1"/>
              </p:cNvSpPr>
              <p:nvPr/>
            </p:nvSpPr>
            <p:spPr>
              <a:xfrm>
                <a:off x="6198652" y="4524786"/>
                <a:ext cx="5449824" cy="2351156"/>
              </a:xfrm>
              <a:prstGeom prst="rect">
                <a:avLst/>
              </a:prstGeom>
              <a:blipFill>
                <a:blip r:embed="rId6"/>
                <a:stretch>
                  <a:fillRect t="-1554" b="-212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0147355-79CE-BD41-100D-0D72FC401661}"/>
                  </a:ext>
                </a:extLst>
              </p:cNvPr>
              <p:cNvSpPr txBox="1"/>
              <p:nvPr/>
            </p:nvSpPr>
            <p:spPr>
              <a:xfrm>
                <a:off x="6546124" y="5250075"/>
                <a:ext cx="6309360"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这样加噪后</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𝑞</m:t>
                        </m:r>
                      </m:e>
                      <m:sub>
                        <m:r>
                          <a:rPr lang="zh-CN" altLang="en-US" sz="1800" i="1" smtClean="0">
                            <a:latin typeface="Cambria Math" panose="02040503050406030204" pitchFamily="18" charset="0"/>
                          </a:rPr>
                          <m:t>𝜎</m:t>
                        </m:r>
                      </m:sub>
                    </m:sSub>
                    <m:r>
                      <a:rPr lang="en-US" altLang="zh-CN" sz="1800"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𝑥</m:t>
                        </m:r>
                      </m:e>
                    </m:acc>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oMath>
                </a14:m>
                <a:r>
                  <a:rPr lang="zh-CN" altLang="en-US" sz="1800" dirty="0">
                    <a:latin typeface="微软雅黑" panose="020B0503020204020204" pitchFamily="34" charset="-122"/>
                    <a:ea typeface="微软雅黑" panose="020B0503020204020204" pitchFamily="34" charset="-122"/>
                  </a:rPr>
                  <a:t>就会满足分布</a:t>
                </a:r>
                <a14:m>
                  <m:oMath xmlns:m="http://schemas.openxmlformats.org/officeDocument/2006/math">
                    <m:r>
                      <m:rPr>
                        <m:sty m:val="p"/>
                      </m:rPr>
                      <a:rPr lang="en-US" altLang="zh-CN" sz="1800" i="1" dirty="0">
                        <a:latin typeface="Cambria Math" panose="02040503050406030204" pitchFamily="18" charset="0"/>
                        <a:ea typeface="微软雅黑" panose="020B0503020204020204" pitchFamily="34" charset="-122"/>
                      </a:rPr>
                      <m:t>N</m:t>
                    </m:r>
                  </m:oMath>
                </a14:m>
                <a:r>
                  <a:rPr lang="en-US" altLang="zh-CN" sz="1800"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en-US" altLang="zh-CN" sz="1800" i="1" dirty="0" smtClean="0">
                            <a:latin typeface="Cambria Math" panose="02040503050406030204" pitchFamily="18" charset="0"/>
                            <a:ea typeface="微软雅黑" panose="020B0503020204020204" pitchFamily="34" charset="-122"/>
                          </a:rPr>
                        </m:ctrlPr>
                      </m:accPr>
                      <m:e>
                        <m:r>
                          <a:rPr lang="en-US" altLang="zh-CN" sz="1800" b="0" i="1" dirty="0" smtClean="0">
                            <a:latin typeface="Cambria Math" panose="02040503050406030204" pitchFamily="18" charset="0"/>
                            <a:ea typeface="微软雅黑" panose="020B0503020204020204" pitchFamily="34" charset="-122"/>
                          </a:rPr>
                          <m:t>𝑥</m:t>
                        </m:r>
                      </m:e>
                    </m:acc>
                    <m:r>
                      <a:rPr lang="en-US" altLang="zh-CN" sz="1800" b="0" i="1" dirty="0" smtClean="0">
                        <a:latin typeface="Cambria Math" panose="02040503050406030204" pitchFamily="18" charset="0"/>
                        <a:ea typeface="微软雅黑" panose="020B0503020204020204" pitchFamily="34" charset="-122"/>
                      </a:rPr>
                      <m:t>;</m:t>
                    </m:r>
                    <m:r>
                      <a:rPr lang="en-US" altLang="zh-CN" sz="1800" b="0" i="1" dirty="0" smtClean="0">
                        <a:latin typeface="Cambria Math" panose="02040503050406030204" pitchFamily="18" charset="0"/>
                        <a:ea typeface="微软雅黑" panose="020B0503020204020204" pitchFamily="34" charset="-122"/>
                      </a:rPr>
                      <m:t>𝑥</m:t>
                    </m:r>
                    <m:r>
                      <a:rPr lang="en-US" altLang="zh-CN" sz="1800" b="0" i="1" dirty="0" smtClean="0">
                        <a:latin typeface="Cambria Math" panose="02040503050406030204" pitchFamily="18" charset="0"/>
                        <a:ea typeface="微软雅黑" panose="020B0503020204020204" pitchFamily="34" charset="-122"/>
                      </a:rPr>
                      <m:t>,</m:t>
                    </m:r>
                    <m:sSup>
                      <m:sSupPr>
                        <m:ctrlPr>
                          <a:rPr lang="en-US" altLang="zh-CN" sz="1800" b="0" i="1" dirty="0" smtClean="0">
                            <a:latin typeface="Cambria Math" panose="02040503050406030204" pitchFamily="18" charset="0"/>
                            <a:ea typeface="微软雅黑" panose="020B0503020204020204" pitchFamily="34" charset="-122"/>
                          </a:rPr>
                        </m:ctrlPr>
                      </m:sSupPr>
                      <m:e>
                        <m:r>
                          <a:rPr lang="zh-CN" altLang="en-US" sz="1800" b="0" i="1" dirty="0" smtClean="0">
                            <a:latin typeface="Cambria Math" panose="02040503050406030204" pitchFamily="18" charset="0"/>
                            <a:ea typeface="微软雅黑" panose="020B0503020204020204" pitchFamily="34" charset="-122"/>
                          </a:rPr>
                          <m:t>𝜎</m:t>
                        </m:r>
                      </m:e>
                      <m:sup>
                        <m:r>
                          <a:rPr lang="en-US" altLang="zh-CN" sz="1800" b="0" i="1" dirty="0" smtClean="0">
                            <a:latin typeface="Cambria Math" panose="02040503050406030204" pitchFamily="18" charset="0"/>
                            <a:ea typeface="微软雅黑" panose="020B0503020204020204" pitchFamily="34" charset="-122"/>
                          </a:rPr>
                          <m:t>2</m:t>
                        </m:r>
                      </m:sup>
                    </m:sSup>
                    <m:r>
                      <a:rPr lang="en-US" altLang="zh-CN" sz="1800" b="0" i="1" dirty="0" smtClean="0">
                        <a:latin typeface="Cambria Math" panose="02040503050406030204" pitchFamily="18" charset="0"/>
                        <a:ea typeface="微软雅黑" panose="020B0503020204020204" pitchFamily="34" charset="-122"/>
                      </a:rPr>
                      <m:t>𝐼</m:t>
                    </m:r>
                  </m:oMath>
                </a14:m>
                <a:r>
                  <a:rPr lang="en-US" altLang="zh-CN" sz="1800" dirty="0">
                    <a:latin typeface="微软雅黑" panose="020B0503020204020204" pitchFamily="34" charset="-122"/>
                    <a:ea typeface="微软雅黑" panose="020B0503020204020204" pitchFamily="34" charset="-122"/>
                  </a:rPr>
                  <a:t>)</a:t>
                </a:r>
                <a:endParaRPr lang="zh-CN" altLang="en-US" dirty="0"/>
              </a:p>
            </p:txBody>
          </p:sp>
        </mc:Choice>
        <mc:Fallback xmlns="">
          <p:sp>
            <p:nvSpPr>
              <p:cNvPr id="5" name="文本框 4">
                <a:extLst>
                  <a:ext uri="{FF2B5EF4-FFF2-40B4-BE49-F238E27FC236}">
                    <a16:creationId xmlns:a16="http://schemas.microsoft.com/office/drawing/2014/main" id="{00147355-79CE-BD41-100D-0D72FC401661}"/>
                  </a:ext>
                </a:extLst>
              </p:cNvPr>
              <p:cNvSpPr txBox="1">
                <a:spLocks noRot="1" noChangeAspect="1" noMove="1" noResize="1" noEditPoints="1" noAdjustHandles="1" noChangeArrowheads="1" noChangeShapeType="1" noTextEdit="1"/>
              </p:cNvSpPr>
              <p:nvPr/>
            </p:nvSpPr>
            <p:spPr>
              <a:xfrm>
                <a:off x="6546124" y="5250075"/>
                <a:ext cx="6309360" cy="369332"/>
              </a:xfrm>
              <a:prstGeom prst="rect">
                <a:avLst/>
              </a:prstGeom>
              <a:blipFill>
                <a:blip r:embed="rId7"/>
                <a:stretch>
                  <a:fillRect l="-870" t="-9836"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995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86A87F-AEF8-FBD6-B3EA-43FA755D8647}"/>
              </a:ext>
            </a:extLst>
          </p:cNvPr>
          <p:cNvPicPr>
            <a:picLocks noChangeAspect="1"/>
          </p:cNvPicPr>
          <p:nvPr/>
        </p:nvPicPr>
        <p:blipFill>
          <a:blip r:embed="rId2"/>
          <a:stretch>
            <a:fillRect/>
          </a:stretch>
        </p:blipFill>
        <p:spPr>
          <a:xfrm>
            <a:off x="109728" y="1245348"/>
            <a:ext cx="11420856" cy="5027801"/>
          </a:xfrm>
          <a:prstGeom prst="rect">
            <a:avLst/>
          </a:prstGeom>
        </p:spPr>
      </p:pic>
      <p:sp>
        <p:nvSpPr>
          <p:cNvPr id="4" name="文本框 3">
            <a:extLst>
              <a:ext uri="{FF2B5EF4-FFF2-40B4-BE49-F238E27FC236}">
                <a16:creationId xmlns:a16="http://schemas.microsoft.com/office/drawing/2014/main" id="{D765E9DB-8173-9762-3FB8-ADE24E3CBC16}"/>
              </a:ext>
            </a:extLst>
          </p:cNvPr>
          <p:cNvSpPr txBox="1"/>
          <p:nvPr/>
        </p:nvSpPr>
        <p:spPr>
          <a:xfrm>
            <a:off x="0" y="0"/>
            <a:ext cx="9253728" cy="646331"/>
          </a:xfrm>
          <a:prstGeom prst="rect">
            <a:avLst/>
          </a:prstGeom>
          <a:noFill/>
        </p:spPr>
        <p:txBody>
          <a:bodyPr wrap="square" rtlCol="0">
            <a:spAutoFit/>
          </a:bodyPr>
          <a:lstStyle/>
          <a:p>
            <a:r>
              <a:rPr lang="en-US" altLang="zh-CN" sz="3600" b="1" dirty="0"/>
              <a:t>Challenge  in low data density regions</a:t>
            </a:r>
            <a:endParaRPr lang="zh-CN" altLang="en-US" sz="3600" b="1" dirty="0"/>
          </a:p>
        </p:txBody>
      </p:sp>
    </p:spTree>
    <p:extLst>
      <p:ext uri="{BB962C8B-B14F-4D97-AF65-F5344CB8AC3E}">
        <p14:creationId xmlns:p14="http://schemas.microsoft.com/office/powerpoint/2010/main" val="419093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8CC8A4-FC01-C91A-BC57-CB0251232E8C}"/>
              </a:ext>
            </a:extLst>
          </p:cNvPr>
          <p:cNvPicPr>
            <a:picLocks noChangeAspect="1"/>
          </p:cNvPicPr>
          <p:nvPr/>
        </p:nvPicPr>
        <p:blipFill>
          <a:blip r:embed="rId2"/>
          <a:stretch>
            <a:fillRect/>
          </a:stretch>
        </p:blipFill>
        <p:spPr>
          <a:xfrm>
            <a:off x="72032" y="460863"/>
            <a:ext cx="12047935" cy="5936273"/>
          </a:xfrm>
          <a:prstGeom prst="rect">
            <a:avLst/>
          </a:prstGeom>
        </p:spPr>
      </p:pic>
    </p:spTree>
    <p:extLst>
      <p:ext uri="{BB962C8B-B14F-4D97-AF65-F5344CB8AC3E}">
        <p14:creationId xmlns:p14="http://schemas.microsoft.com/office/powerpoint/2010/main" val="136038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235780-6064-65F2-CAB8-C61F634C9E18}"/>
              </a:ext>
            </a:extLst>
          </p:cNvPr>
          <p:cNvSpPr txBox="1"/>
          <p:nvPr/>
        </p:nvSpPr>
        <p:spPr>
          <a:xfrm>
            <a:off x="621792" y="213724"/>
            <a:ext cx="2414016" cy="369332"/>
          </a:xfrm>
          <a:prstGeom prst="rect">
            <a:avLst/>
          </a:prstGeom>
          <a:noFill/>
        </p:spPr>
        <p:txBody>
          <a:bodyPr wrap="square" rtlCol="0">
            <a:spAutoFit/>
          </a:bodyPr>
          <a:lstStyle/>
          <a:p>
            <a:r>
              <a:rPr lang="zh-CN" altLang="en-US" dirty="0"/>
              <a:t>只加一种强度的噪声</a:t>
            </a:r>
            <a:endParaRPr lang="en-US" altLang="zh-CN" dirty="0"/>
          </a:p>
        </p:txBody>
      </p:sp>
      <p:sp>
        <p:nvSpPr>
          <p:cNvPr id="3" name="文本框 2">
            <a:extLst>
              <a:ext uri="{FF2B5EF4-FFF2-40B4-BE49-F238E27FC236}">
                <a16:creationId xmlns:a16="http://schemas.microsoft.com/office/drawing/2014/main" id="{F43FDCEF-655E-4D1C-33A5-74F17C9AE2A6}"/>
              </a:ext>
            </a:extLst>
          </p:cNvPr>
          <p:cNvSpPr txBox="1"/>
          <p:nvPr/>
        </p:nvSpPr>
        <p:spPr>
          <a:xfrm>
            <a:off x="7388352" y="317094"/>
            <a:ext cx="1975104" cy="369332"/>
          </a:xfrm>
          <a:prstGeom prst="rect">
            <a:avLst/>
          </a:prstGeom>
          <a:noFill/>
        </p:spPr>
        <p:txBody>
          <a:bodyPr wrap="square" rtlCol="0">
            <a:spAutoFit/>
          </a:bodyPr>
          <a:lstStyle/>
          <a:p>
            <a:r>
              <a:rPr lang="zh-CN" altLang="en-US" dirty="0"/>
              <a:t>加入多尺度噪声</a:t>
            </a:r>
            <a:endParaRPr lang="en-US" altLang="zh-CN" dirty="0"/>
          </a:p>
        </p:txBody>
      </p:sp>
      <p:cxnSp>
        <p:nvCxnSpPr>
          <p:cNvPr id="6" name="直接连接符 5">
            <a:extLst>
              <a:ext uri="{FF2B5EF4-FFF2-40B4-BE49-F238E27FC236}">
                <a16:creationId xmlns:a16="http://schemas.microsoft.com/office/drawing/2014/main" id="{E201F640-4A8D-EF34-EE5F-EC0816719718}"/>
              </a:ext>
            </a:extLst>
          </p:cNvPr>
          <p:cNvCxnSpPr/>
          <p:nvPr/>
        </p:nvCxnSpPr>
        <p:spPr>
          <a:xfrm>
            <a:off x="3852223" y="103222"/>
            <a:ext cx="493776" cy="57607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直接连接符 6">
            <a:extLst>
              <a:ext uri="{FF2B5EF4-FFF2-40B4-BE49-F238E27FC236}">
                <a16:creationId xmlns:a16="http://schemas.microsoft.com/office/drawing/2014/main" id="{8C3840F6-249F-8E68-2842-A49ABB4CB0A6}"/>
              </a:ext>
            </a:extLst>
          </p:cNvPr>
          <p:cNvCxnSpPr>
            <a:cxnSpLocks/>
          </p:cNvCxnSpPr>
          <p:nvPr/>
        </p:nvCxnSpPr>
        <p:spPr>
          <a:xfrm flipV="1">
            <a:off x="3824029" y="65215"/>
            <a:ext cx="550164" cy="57607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3360894-AEC8-0AA2-5730-D991F506C074}"/>
              </a:ext>
            </a:extLst>
          </p:cNvPr>
          <p:cNvCxnSpPr>
            <a:cxnSpLocks/>
          </p:cNvCxnSpPr>
          <p:nvPr/>
        </p:nvCxnSpPr>
        <p:spPr>
          <a:xfrm flipV="1">
            <a:off x="10584180" y="213724"/>
            <a:ext cx="550164" cy="57607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5385237E-E7F5-9C29-507A-BFD255E883CA}"/>
              </a:ext>
            </a:extLst>
          </p:cNvPr>
          <p:cNvCxnSpPr>
            <a:cxnSpLocks/>
          </p:cNvCxnSpPr>
          <p:nvPr/>
        </p:nvCxnSpPr>
        <p:spPr>
          <a:xfrm>
            <a:off x="10340848" y="501760"/>
            <a:ext cx="246888" cy="288036"/>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E487E963-17BA-A5DC-517B-43CF1997950A}"/>
              </a:ext>
            </a:extLst>
          </p:cNvPr>
          <p:cNvSpPr txBox="1"/>
          <p:nvPr/>
        </p:nvSpPr>
        <p:spPr>
          <a:xfrm>
            <a:off x="6675052" y="4413272"/>
            <a:ext cx="4343400" cy="2127634"/>
          </a:xfrm>
          <a:prstGeom prst="rect">
            <a:avLst/>
          </a:prstGeom>
          <a:noFill/>
        </p:spPr>
        <p:txBody>
          <a:bodyPr wrap="square" rtlCol="0">
            <a:spAutoFit/>
          </a:bodyPr>
          <a:lstStyle/>
          <a:p>
            <a:pPr>
              <a:lnSpc>
                <a:spcPct val="150000"/>
              </a:lnSpc>
            </a:pPr>
            <a:r>
              <a:rPr lang="zh-CN" altLang="en-US" i="0" dirty="0">
                <a:solidFill>
                  <a:srgbClr val="191B1F"/>
                </a:solidFill>
                <a:effectLst/>
                <a:latin typeface="+mn-ea"/>
              </a:rPr>
              <a:t>而在加噪扰动后</a:t>
            </a:r>
            <a:r>
              <a:rPr lang="en-US" altLang="zh-CN" i="0" dirty="0">
                <a:solidFill>
                  <a:srgbClr val="191B1F"/>
                </a:solidFill>
                <a:effectLst/>
                <a:latin typeface="+mn-ea"/>
              </a:rPr>
              <a:t>(</a:t>
            </a:r>
            <a:r>
              <a:rPr lang="zh-CN" altLang="en-US" i="0" dirty="0">
                <a:solidFill>
                  <a:srgbClr val="191B1F"/>
                </a:solidFill>
                <a:effectLst/>
                <a:latin typeface="+mn-ea"/>
              </a:rPr>
              <a:t>噪声尺度要稍微大些</a:t>
            </a:r>
            <a:r>
              <a:rPr lang="en-US" altLang="zh-CN" i="0" dirty="0">
                <a:solidFill>
                  <a:srgbClr val="191B1F"/>
                </a:solidFill>
                <a:effectLst/>
                <a:latin typeface="+mn-ea"/>
              </a:rPr>
              <a:t>)</a:t>
            </a:r>
            <a:r>
              <a:rPr lang="zh-CN" altLang="en-US" i="0" dirty="0">
                <a:solidFill>
                  <a:srgbClr val="191B1F"/>
                </a:solidFill>
                <a:effectLst/>
                <a:latin typeface="+mn-ea"/>
              </a:rPr>
              <a:t>，原本“稀疏”的低概率密度区域就能够被“填满”，并且，自然地，两个分布中混合比例高的那个分布所占这部分</a:t>
            </a:r>
            <a:r>
              <a:rPr lang="en-US" altLang="zh-CN" i="0" dirty="0">
                <a:solidFill>
                  <a:srgbClr val="191B1F"/>
                </a:solidFill>
                <a:effectLst/>
                <a:latin typeface="+mn-ea"/>
              </a:rPr>
              <a:t>(“</a:t>
            </a:r>
            <a:r>
              <a:rPr lang="zh-CN" altLang="en-US" i="0" dirty="0">
                <a:solidFill>
                  <a:srgbClr val="191B1F"/>
                </a:solidFill>
                <a:effectLst/>
                <a:latin typeface="+mn-ea"/>
              </a:rPr>
              <a:t>填满”后的区域</a:t>
            </a:r>
            <a:r>
              <a:rPr lang="en-US" altLang="zh-CN" i="0" dirty="0">
                <a:solidFill>
                  <a:srgbClr val="191B1F"/>
                </a:solidFill>
                <a:effectLst/>
                <a:latin typeface="+mn-ea"/>
              </a:rPr>
              <a:t>)</a:t>
            </a:r>
            <a:r>
              <a:rPr lang="zh-CN" altLang="en-US" i="0" dirty="0">
                <a:solidFill>
                  <a:srgbClr val="191B1F"/>
                </a:solidFill>
                <a:effectLst/>
                <a:latin typeface="+mn-ea"/>
              </a:rPr>
              <a:t>的比例会更高</a:t>
            </a:r>
            <a:endParaRPr lang="zh-CN" altLang="en-US" dirty="0">
              <a:latin typeface="+mn-ea"/>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4FB90F1-1F71-D1E4-B3B4-2B1F8B58F8A7}"/>
                  </a:ext>
                </a:extLst>
              </p:cNvPr>
              <p:cNvSpPr txBox="1"/>
              <p:nvPr/>
            </p:nvSpPr>
            <p:spPr>
              <a:xfrm>
                <a:off x="146998" y="3638533"/>
                <a:ext cx="5777620" cy="3281796"/>
              </a:xfrm>
              <a:prstGeom prst="rect">
                <a:avLst/>
              </a:prstGeom>
              <a:noFill/>
            </p:spPr>
            <p:txBody>
              <a:bodyPr wrap="square" rtlCol="0">
                <a:spAutoFit/>
              </a:bodyPr>
              <a:lstStyle/>
              <a:p>
                <a:pPr>
                  <a:lnSpc>
                    <a:spcPct val="150000"/>
                  </a:lnSpc>
                </a:pPr>
                <a:r>
                  <a:rPr lang="zh-CN" altLang="en-US" sz="1600" dirty="0"/>
                  <a:t>假设只添加一种强度噪声</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𝜎</m:t>
                        </m:r>
                      </m:e>
                      <m:sub>
                        <m:r>
                          <m:rPr>
                            <m:sty m:val="p"/>
                          </m:rPr>
                          <a:rPr lang="en-US" altLang="zh-CN" sz="1600" i="1">
                            <a:latin typeface="Cambria Math" panose="02040503050406030204" pitchFamily="18" charset="0"/>
                          </a:rPr>
                          <m:t>x</m:t>
                        </m:r>
                      </m:sub>
                    </m:sSub>
                  </m:oMath>
                </a14:m>
                <a:r>
                  <a:rPr lang="zh-CN" altLang="en-US" sz="1600" dirty="0"/>
                  <a:t>，为了让加噪后的分布能够更多地</a:t>
                </a:r>
                <a:r>
                  <a:rPr lang="en-US" altLang="zh-CN" sz="1600" dirty="0"/>
                  <a:t>”</a:t>
                </a:r>
                <a:r>
                  <a:rPr lang="zh-CN" altLang="en-US" sz="1600" dirty="0"/>
                  <a:t>填充</a:t>
                </a:r>
                <a:r>
                  <a:rPr lang="en-US" altLang="zh-CN" sz="1600" dirty="0"/>
                  <a:t>”</a:t>
                </a:r>
                <a:r>
                  <a:rPr lang="zh-CN" altLang="en-US" sz="1600" dirty="0"/>
                  <a:t>原来的低概率密度区域，</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𝜎</m:t>
                        </m:r>
                      </m:e>
                      <m:sub>
                        <m:r>
                          <m:rPr>
                            <m:sty m:val="p"/>
                          </m:rPr>
                          <a:rPr lang="en-US" altLang="zh-CN" sz="1600" i="1">
                            <a:latin typeface="Cambria Math" panose="02040503050406030204" pitchFamily="18" charset="0"/>
                          </a:rPr>
                          <m:t>x</m:t>
                        </m:r>
                      </m:sub>
                    </m:sSub>
                  </m:oMath>
                </a14:m>
                <a:r>
                  <a:rPr lang="zh-CN" altLang="en-US" sz="1600" dirty="0"/>
                  <a:t>必须足够大，这样才能让加噪后的分布更加广泛。</a:t>
                </a:r>
                <a:r>
                  <a:rPr lang="zh-CN" altLang="en-US" dirty="0"/>
                  <a:t>若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b="0" i="1">
                            <a:latin typeface="Cambria Math" panose="02040503050406030204" pitchFamily="18" charset="0"/>
                          </a:rPr>
                          <m:t>𝜎</m:t>
                        </m:r>
                      </m:e>
                      <m:sub>
                        <m:r>
                          <a:rPr lang="en-US" altLang="zh-CN" b="0" i="1">
                            <a:latin typeface="Cambria Math" panose="02040503050406030204" pitchFamily="18" charset="0"/>
                          </a:rPr>
                          <m:t>𝑥</m:t>
                        </m:r>
                      </m:sub>
                    </m:sSub>
                  </m:oMath>
                </a14:m>
                <a:r>
                  <a:rPr lang="zh-CN" altLang="en-US" dirty="0"/>
                  <a:t>太大，噪声过大，抹去了原数据大部分信息，就会造成近似效果不佳，从而基于加噪后的分数使用朗之万动力学采样生成的结果也就不太符合原数据分布。</a:t>
                </a:r>
                <a:endParaRPr lang="en-US" altLang="zh-CN" sz="1600" dirty="0"/>
              </a:p>
              <a:p>
                <a:pPr>
                  <a:lnSpc>
                    <a:spcPct val="150000"/>
                  </a:lnSpc>
                </a:pPr>
                <a:r>
                  <a:rPr lang="zh-CN" altLang="en-US" dirty="0"/>
                  <a:t>噪声强度小能够获得与原数据分布较为近似的效果，但是却不能够很好地“填充”低概率密度区域。</a:t>
                </a:r>
              </a:p>
            </p:txBody>
          </p:sp>
        </mc:Choice>
        <mc:Fallback xmlns="">
          <p:sp>
            <p:nvSpPr>
              <p:cNvPr id="19" name="文本框 18">
                <a:extLst>
                  <a:ext uri="{FF2B5EF4-FFF2-40B4-BE49-F238E27FC236}">
                    <a16:creationId xmlns:a16="http://schemas.microsoft.com/office/drawing/2014/main" id="{14FB90F1-1F71-D1E4-B3B4-2B1F8B58F8A7}"/>
                  </a:ext>
                </a:extLst>
              </p:cNvPr>
              <p:cNvSpPr txBox="1">
                <a:spLocks noRot="1" noChangeAspect="1" noMove="1" noResize="1" noEditPoints="1" noAdjustHandles="1" noChangeArrowheads="1" noChangeShapeType="1" noTextEdit="1"/>
              </p:cNvSpPr>
              <p:nvPr/>
            </p:nvSpPr>
            <p:spPr>
              <a:xfrm>
                <a:off x="146998" y="3638533"/>
                <a:ext cx="5777620" cy="3281796"/>
              </a:xfrm>
              <a:prstGeom prst="rect">
                <a:avLst/>
              </a:prstGeom>
              <a:blipFill>
                <a:blip r:embed="rId2"/>
                <a:stretch>
                  <a:fillRect l="-844" r="-949" b="-20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B4C2152-DFFF-4EC8-6A03-934BD6079929}"/>
                  </a:ext>
                </a:extLst>
              </p:cNvPr>
              <p:cNvSpPr txBox="1"/>
              <p:nvPr/>
            </p:nvSpPr>
            <p:spPr>
              <a:xfrm>
                <a:off x="7799832" y="1435608"/>
                <a:ext cx="914400" cy="4033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m:rPr>
                                      <m:sty m:val="p"/>
                                    </m:rPr>
                                    <a:rPr lang="en-US" altLang="zh-CN" i="1">
                                      <a:latin typeface="Cambria Math" panose="02040503050406030204" pitchFamily="18" charset="0"/>
                                    </a:rPr>
                                    <m:t>i</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L</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5B4C2152-DFFF-4EC8-6A03-934BD6079929}"/>
                  </a:ext>
                </a:extLst>
              </p:cNvPr>
              <p:cNvSpPr txBox="1">
                <a:spLocks noRot="1" noChangeAspect="1" noMove="1" noResize="1" noEditPoints="1" noAdjustHandles="1" noChangeArrowheads="1" noChangeShapeType="1" noTextEdit="1"/>
              </p:cNvSpPr>
              <p:nvPr/>
            </p:nvSpPr>
            <p:spPr>
              <a:xfrm>
                <a:off x="7799832" y="1435608"/>
                <a:ext cx="914400" cy="4033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A5F89AD-B3E3-FC25-B085-9789909928EA}"/>
                  </a:ext>
                </a:extLst>
              </p:cNvPr>
              <p:cNvSpPr txBox="1"/>
              <p:nvPr/>
            </p:nvSpPr>
            <p:spPr>
              <a:xfrm>
                <a:off x="6096000" y="2368296"/>
                <a:ext cx="5777620" cy="6101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1</m:t>
                              </m:r>
                            </m:sub>
                          </m:sSub>
                        </m:num>
                        <m:den>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2</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3</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3</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4</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𝐿</m:t>
                              </m:r>
                            </m:sub>
                          </m:sSub>
                        </m:den>
                      </m:f>
                      <m:r>
                        <a:rPr lang="en-US" altLang="zh-CN" b="0" i="1" smtClean="0">
                          <a:latin typeface="Cambria Math" panose="02040503050406030204" pitchFamily="18" charset="0"/>
                        </a:rPr>
                        <m:t>&gt;1</m:t>
                      </m:r>
                    </m:oMath>
                  </m:oMathPara>
                </a14:m>
                <a:endParaRPr lang="zh-CN" altLang="en-US" dirty="0"/>
              </a:p>
            </p:txBody>
          </p:sp>
        </mc:Choice>
        <mc:Fallback xmlns="">
          <p:sp>
            <p:nvSpPr>
              <p:cNvPr id="21" name="文本框 20">
                <a:extLst>
                  <a:ext uri="{FF2B5EF4-FFF2-40B4-BE49-F238E27FC236}">
                    <a16:creationId xmlns:a16="http://schemas.microsoft.com/office/drawing/2014/main" id="{EA5F89AD-B3E3-FC25-B085-9789909928EA}"/>
                  </a:ext>
                </a:extLst>
              </p:cNvPr>
              <p:cNvSpPr txBox="1">
                <a:spLocks noRot="1" noChangeAspect="1" noMove="1" noResize="1" noEditPoints="1" noAdjustHandles="1" noChangeArrowheads="1" noChangeShapeType="1" noTextEdit="1"/>
              </p:cNvSpPr>
              <p:nvPr/>
            </p:nvSpPr>
            <p:spPr>
              <a:xfrm>
                <a:off x="6096000" y="2368296"/>
                <a:ext cx="5777620" cy="6101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264E249-969C-3805-161E-CE1D069F44BA}"/>
                  </a:ext>
                </a:extLst>
              </p:cNvPr>
              <p:cNvSpPr txBox="1"/>
              <p:nvPr/>
            </p:nvSpPr>
            <p:spPr>
              <a:xfrm>
                <a:off x="7160023" y="3450587"/>
                <a:ext cx="3974321" cy="369332"/>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1</m:t>
                        </m:r>
                      </m:sub>
                    </m:sSub>
                    <m:r>
                      <a:rPr lang="zh-CN" altLang="en-US" i="1">
                        <a:latin typeface="Cambria Math" panose="02040503050406030204" pitchFamily="18" charset="0"/>
                      </a:rPr>
                      <m:t>要</m:t>
                    </m:r>
                  </m:oMath>
                </a14:m>
                <a:r>
                  <a:rPr lang="zh-CN" altLang="en-US" dirty="0"/>
                  <a:t>足够大；</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𝐿</m:t>
                        </m:r>
                      </m:sub>
                    </m:sSub>
                  </m:oMath>
                </a14:m>
                <a:r>
                  <a:rPr lang="zh-CN" altLang="en-US" dirty="0"/>
                  <a:t>要足够小</a:t>
                </a:r>
              </a:p>
            </p:txBody>
          </p:sp>
        </mc:Choice>
        <mc:Fallback xmlns="">
          <p:sp>
            <p:nvSpPr>
              <p:cNvPr id="22" name="文本框 21">
                <a:extLst>
                  <a:ext uri="{FF2B5EF4-FFF2-40B4-BE49-F238E27FC236}">
                    <a16:creationId xmlns:a16="http://schemas.microsoft.com/office/drawing/2014/main" id="{3264E249-969C-3805-161E-CE1D069F44BA}"/>
                  </a:ext>
                </a:extLst>
              </p:cNvPr>
              <p:cNvSpPr txBox="1">
                <a:spLocks noRot="1" noChangeAspect="1" noMove="1" noResize="1" noEditPoints="1" noAdjustHandles="1" noChangeArrowheads="1" noChangeShapeType="1" noTextEdit="1"/>
              </p:cNvSpPr>
              <p:nvPr/>
            </p:nvSpPr>
            <p:spPr>
              <a:xfrm>
                <a:off x="7160023" y="3450587"/>
                <a:ext cx="3974321" cy="369332"/>
              </a:xfrm>
              <a:prstGeom prst="rect">
                <a:avLst/>
              </a:prstGeom>
              <a:blipFill>
                <a:blip r:embed="rId6"/>
                <a:stretch>
                  <a:fillRect t="-8197" b="-2459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EEEA13E-D6BE-4952-D703-19ED8D5E1B13}"/>
              </a:ext>
            </a:extLst>
          </p:cNvPr>
          <p:cNvSpPr txBox="1"/>
          <p:nvPr/>
        </p:nvSpPr>
        <p:spPr>
          <a:xfrm>
            <a:off x="-78418" y="0"/>
            <a:ext cx="120060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等线" panose="020F0502020204030204"/>
                <a:ea typeface="等线" panose="02010600030101010101" pitchFamily="2" charset="-122"/>
              </a:rPr>
              <a:t>噪声设计原则</a:t>
            </a:r>
            <a:endPar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8B70F4C4-0B7D-7BC9-903C-884AE88EA209}"/>
              </a:ext>
            </a:extLst>
          </p:cNvPr>
          <p:cNvPicPr>
            <a:picLocks noChangeAspect="1"/>
          </p:cNvPicPr>
          <p:nvPr/>
        </p:nvPicPr>
        <p:blipFill>
          <a:blip r:embed="rId7"/>
          <a:stretch>
            <a:fillRect/>
          </a:stretch>
        </p:blipFill>
        <p:spPr>
          <a:xfrm>
            <a:off x="318380" y="558540"/>
            <a:ext cx="3191320" cy="3162741"/>
          </a:xfrm>
          <a:prstGeom prst="rect">
            <a:avLst/>
          </a:prstGeom>
        </p:spPr>
      </p:pic>
    </p:spTree>
    <p:extLst>
      <p:ext uri="{BB962C8B-B14F-4D97-AF65-F5344CB8AC3E}">
        <p14:creationId xmlns:p14="http://schemas.microsoft.com/office/powerpoint/2010/main" val="1625731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590179-422D-5A53-743D-85C2593B4629}"/>
              </a:ext>
            </a:extLst>
          </p:cNvPr>
          <p:cNvPicPr>
            <a:picLocks noChangeAspect="1"/>
          </p:cNvPicPr>
          <p:nvPr/>
        </p:nvPicPr>
        <p:blipFill>
          <a:blip r:embed="rId2"/>
          <a:stretch>
            <a:fillRect/>
          </a:stretch>
        </p:blipFill>
        <p:spPr>
          <a:xfrm>
            <a:off x="6096" y="0"/>
            <a:ext cx="12195773" cy="6793992"/>
          </a:xfrm>
          <a:prstGeom prst="rect">
            <a:avLst/>
          </a:prstGeom>
        </p:spPr>
      </p:pic>
    </p:spTree>
    <p:extLst>
      <p:ext uri="{BB962C8B-B14F-4D97-AF65-F5344CB8AC3E}">
        <p14:creationId xmlns:p14="http://schemas.microsoft.com/office/powerpoint/2010/main" val="1838471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836656-AFBC-11D4-E400-1E6CC7CB7DA5}"/>
              </a:ext>
            </a:extLst>
          </p:cNvPr>
          <p:cNvPicPr>
            <a:picLocks noChangeAspect="1"/>
          </p:cNvPicPr>
          <p:nvPr/>
        </p:nvPicPr>
        <p:blipFill>
          <a:blip r:embed="rId2"/>
          <a:stretch>
            <a:fillRect/>
          </a:stretch>
        </p:blipFill>
        <p:spPr>
          <a:xfrm>
            <a:off x="0" y="218826"/>
            <a:ext cx="12158271" cy="6420347"/>
          </a:xfrm>
          <a:prstGeom prst="rect">
            <a:avLst/>
          </a:prstGeom>
        </p:spPr>
      </p:pic>
    </p:spTree>
    <p:extLst>
      <p:ext uri="{BB962C8B-B14F-4D97-AF65-F5344CB8AC3E}">
        <p14:creationId xmlns:p14="http://schemas.microsoft.com/office/powerpoint/2010/main" val="161632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2A377A7-A30E-0874-324F-FC92944D7C93}"/>
              </a:ext>
            </a:extLst>
          </p:cNvPr>
          <p:cNvPicPr>
            <a:picLocks noChangeAspect="1"/>
          </p:cNvPicPr>
          <p:nvPr/>
        </p:nvPicPr>
        <p:blipFill>
          <a:blip r:embed="rId2"/>
          <a:stretch>
            <a:fillRect/>
          </a:stretch>
        </p:blipFill>
        <p:spPr>
          <a:xfrm>
            <a:off x="185288" y="334273"/>
            <a:ext cx="12006712" cy="6189453"/>
          </a:xfrm>
          <a:prstGeom prst="rect">
            <a:avLst/>
          </a:prstGeom>
        </p:spPr>
      </p:pic>
    </p:spTree>
    <p:extLst>
      <p:ext uri="{BB962C8B-B14F-4D97-AF65-F5344CB8AC3E}">
        <p14:creationId xmlns:p14="http://schemas.microsoft.com/office/powerpoint/2010/main" val="145289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90CCC8-1638-0DA4-606A-30947E1912A9}"/>
              </a:ext>
            </a:extLst>
          </p:cNvPr>
          <p:cNvSpPr txBox="1"/>
          <p:nvPr/>
        </p:nvSpPr>
        <p:spPr>
          <a:xfrm>
            <a:off x="0" y="0"/>
            <a:ext cx="12006072" cy="523220"/>
          </a:xfrm>
          <a:prstGeom prst="rect">
            <a:avLst/>
          </a:prstGeom>
          <a:noFill/>
        </p:spPr>
        <p:txBody>
          <a:bodyPr wrap="square" rtlCol="0">
            <a:spAutoFit/>
          </a:bodyPr>
          <a:lstStyle/>
          <a:p>
            <a:pPr>
              <a:defRPr/>
            </a:pPr>
            <a:r>
              <a:rPr lang="zh-CN" altLang="en-US" sz="2800" b="1" dirty="0">
                <a:solidFill>
                  <a:srgbClr val="191B1F"/>
                </a:solidFill>
                <a:latin typeface="-apple-system"/>
              </a:rPr>
              <a:t>与</a:t>
            </a:r>
            <a:r>
              <a:rPr lang="en-US" altLang="zh-CN" sz="2800" b="1" dirty="0">
                <a:solidFill>
                  <a:srgbClr val="191B1F"/>
                </a:solidFill>
                <a:latin typeface="-apple-system"/>
              </a:rPr>
              <a:t>DDPM</a:t>
            </a:r>
            <a:r>
              <a:rPr lang="zh-CN" altLang="en-US" sz="2800" b="1" dirty="0">
                <a:solidFill>
                  <a:srgbClr val="191B1F"/>
                </a:solidFill>
                <a:latin typeface="-apple-system"/>
              </a:rPr>
              <a:t>之间的联系</a:t>
            </a:r>
            <a:endParaRPr lang="en-US" altLang="zh-CN" sz="2800" b="1" i="0" dirty="0">
              <a:solidFill>
                <a:srgbClr val="191B1F"/>
              </a:solidFill>
              <a:effectLst/>
              <a:latin typeface="-apple-system"/>
            </a:endParaRPr>
          </a:p>
        </p:txBody>
      </p:sp>
      <p:sp>
        <p:nvSpPr>
          <p:cNvPr id="3" name="文本框 2">
            <a:extLst>
              <a:ext uri="{FF2B5EF4-FFF2-40B4-BE49-F238E27FC236}">
                <a16:creationId xmlns:a16="http://schemas.microsoft.com/office/drawing/2014/main" id="{8A0FFC5D-D980-679A-B7E5-F4CF02BAF207}"/>
              </a:ext>
            </a:extLst>
          </p:cNvPr>
          <p:cNvSpPr txBox="1"/>
          <p:nvPr/>
        </p:nvSpPr>
        <p:spPr>
          <a:xfrm>
            <a:off x="594360" y="995144"/>
            <a:ext cx="2039112" cy="369332"/>
          </a:xfrm>
          <a:prstGeom prst="rect">
            <a:avLst/>
          </a:prstGeom>
          <a:noFill/>
        </p:spPr>
        <p:txBody>
          <a:bodyPr wrap="square" rtlCol="0">
            <a:spAutoFit/>
          </a:bodyPr>
          <a:lstStyle/>
          <a:p>
            <a:r>
              <a:rPr lang="en-US" altLang="zh-CN" b="1" dirty="0"/>
              <a:t>DDPM</a:t>
            </a:r>
            <a:r>
              <a:rPr lang="zh-CN" altLang="en-US" b="1" dirty="0"/>
              <a:t>前向加噪：</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AE802C5-3C09-CA47-A67C-02C81BE5E3CE}"/>
                  </a:ext>
                </a:extLst>
              </p:cNvPr>
              <p:cNvSpPr txBox="1"/>
              <p:nvPr/>
            </p:nvSpPr>
            <p:spPr>
              <a:xfrm>
                <a:off x="3990090" y="1648182"/>
                <a:ext cx="5294376" cy="714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Sub>
                      <m:r>
                        <a:rPr lang="en-US" altLang="zh-CN"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zh-CN" altLang="en-US" b="0" i="1" smtClean="0">
                              <a:latin typeface="Cambria Math" panose="02040503050406030204" pitchFamily="18" charset="0"/>
                              <a:ea typeface="Cambria Math" panose="02040503050406030204" pitchFamily="18" charset="0"/>
                            </a:rPr>
                            <m:t>𝛽</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d>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ad>
                        <m:radPr>
                          <m:degHide m:val="on"/>
                          <m:ctrlPr>
                            <a:rPr lang="en-US" altLang="zh-CN" b="0" i="1" smtClean="0">
                              <a:latin typeface="Cambria Math" panose="02040503050406030204" pitchFamily="18" charset="0"/>
                              <a:ea typeface="Cambria Math" panose="02040503050406030204" pitchFamily="18" charset="0"/>
                            </a:rPr>
                          </m:ctrlPr>
                        </m:radPr>
                        <m:deg/>
                        <m:e>
                          <m:r>
                            <a:rPr lang="zh-CN" altLang="en-US" b="0"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e>
                      </m:rad>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rad>
                      <m:r>
                        <a:rPr lang="zh-CN" altLang="en-US" b="0" i="1" smtClean="0">
                          <a:latin typeface="Cambria Math" panose="02040503050406030204" pitchFamily="18" charset="0"/>
                          <a:ea typeface="Cambria Math" panose="02040503050406030204" pitchFamily="18" charset="0"/>
                        </a:rPr>
                        <m:t>𝜖</m:t>
                      </m:r>
                    </m:oMath>
                  </m:oMathPara>
                </a14:m>
                <a:endParaRPr lang="zh-CN" altLang="en-US" dirty="0"/>
              </a:p>
            </p:txBody>
          </p:sp>
        </mc:Choice>
        <mc:Fallback xmlns="">
          <p:sp>
            <p:nvSpPr>
              <p:cNvPr id="7" name="文本框 6">
                <a:extLst>
                  <a:ext uri="{FF2B5EF4-FFF2-40B4-BE49-F238E27FC236}">
                    <a16:creationId xmlns:a16="http://schemas.microsoft.com/office/drawing/2014/main" id="{DAE802C5-3C09-CA47-A67C-02C81BE5E3CE}"/>
                  </a:ext>
                </a:extLst>
              </p:cNvPr>
              <p:cNvSpPr txBox="1">
                <a:spLocks noRot="1" noChangeAspect="1" noMove="1" noResize="1" noEditPoints="1" noAdjustHandles="1" noChangeArrowheads="1" noChangeShapeType="1" noTextEdit="1"/>
              </p:cNvSpPr>
              <p:nvPr/>
            </p:nvSpPr>
            <p:spPr>
              <a:xfrm>
                <a:off x="3990090" y="1648182"/>
                <a:ext cx="5294376" cy="714683"/>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C41152F-F321-2FF6-87ED-68CA0B63793E}"/>
              </a:ext>
            </a:extLst>
          </p:cNvPr>
          <p:cNvSpPr txBox="1"/>
          <p:nvPr/>
        </p:nvSpPr>
        <p:spPr>
          <a:xfrm>
            <a:off x="594360" y="2525754"/>
            <a:ext cx="2249424" cy="369332"/>
          </a:xfrm>
          <a:prstGeom prst="rect">
            <a:avLst/>
          </a:prstGeom>
          <a:noFill/>
        </p:spPr>
        <p:txBody>
          <a:bodyPr wrap="square" rtlCol="0">
            <a:spAutoFit/>
          </a:bodyPr>
          <a:lstStyle/>
          <a:p>
            <a:r>
              <a:rPr lang="zh-CN" altLang="en-US" dirty="0"/>
              <a:t>对比</a:t>
            </a:r>
            <a:r>
              <a:rPr lang="en-US" altLang="zh-CN" dirty="0"/>
              <a:t>SDE</a:t>
            </a:r>
            <a:r>
              <a:rPr lang="zh-CN" altLang="en-US" dirty="0"/>
              <a:t>形式，得出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B8D80CD-0A5E-3C0F-53A2-31CA0EC752D0}"/>
                  </a:ext>
                </a:extLst>
              </p:cNvPr>
              <p:cNvSpPr txBox="1"/>
              <p:nvPr/>
            </p:nvSpPr>
            <p:spPr>
              <a:xfrm>
                <a:off x="4306824" y="2525754"/>
                <a:ext cx="5294376" cy="483466"/>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zh-CN" altLang="en-US" b="0" i="1" smtClean="0">
                        <a:latin typeface="Cambria Math" panose="02040503050406030204" pitchFamily="18" charset="0"/>
                      </a:rPr>
                      <m:t>𝛽</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      </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rPr>
                        </m:ctrlPr>
                      </m:radPr>
                      <m:deg/>
                      <m:e>
                        <m:r>
                          <a:rPr lang="zh-CN" altLang="en-US" b="0" i="1" dirty="0" smtClean="0">
                            <a:latin typeface="Cambria Math" panose="02040503050406030204" pitchFamily="18" charset="0"/>
                          </a:rPr>
                          <m:t>𝛽</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e>
                    </m:rad>
                  </m:oMath>
                </a14:m>
                <a:endParaRPr lang="zh-CN" altLang="en-US" dirty="0"/>
              </a:p>
            </p:txBody>
          </p:sp>
        </mc:Choice>
        <mc:Fallback xmlns="">
          <p:sp>
            <p:nvSpPr>
              <p:cNvPr id="9" name="文本框 8">
                <a:extLst>
                  <a:ext uri="{FF2B5EF4-FFF2-40B4-BE49-F238E27FC236}">
                    <a16:creationId xmlns:a16="http://schemas.microsoft.com/office/drawing/2014/main" id="{5B8D80CD-0A5E-3C0F-53A2-31CA0EC752D0}"/>
                  </a:ext>
                </a:extLst>
              </p:cNvPr>
              <p:cNvSpPr txBox="1">
                <a:spLocks noRot="1" noChangeAspect="1" noMove="1" noResize="1" noEditPoints="1" noAdjustHandles="1" noChangeArrowheads="1" noChangeShapeType="1" noTextEdit="1"/>
              </p:cNvSpPr>
              <p:nvPr/>
            </p:nvSpPr>
            <p:spPr>
              <a:xfrm>
                <a:off x="4306824" y="2525754"/>
                <a:ext cx="5294376" cy="483466"/>
              </a:xfrm>
              <a:prstGeom prst="rect">
                <a:avLst/>
              </a:prstGeom>
              <a:blipFill>
                <a:blip r:embed="rId4"/>
                <a:stretch>
                  <a:fillRect l="-346" b="-125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DBC0100-BC83-7CF5-CEAE-9F2FFB6458E2}"/>
              </a:ext>
            </a:extLst>
          </p:cNvPr>
          <p:cNvSpPr txBox="1"/>
          <p:nvPr/>
        </p:nvSpPr>
        <p:spPr>
          <a:xfrm>
            <a:off x="699516" y="3871698"/>
            <a:ext cx="2372868" cy="369332"/>
          </a:xfrm>
          <a:prstGeom prst="rect">
            <a:avLst/>
          </a:prstGeom>
          <a:noFill/>
        </p:spPr>
        <p:txBody>
          <a:bodyPr wrap="square" rtlCol="0">
            <a:spAutoFit/>
          </a:bodyPr>
          <a:lstStyle/>
          <a:p>
            <a:r>
              <a:rPr lang="en-US" altLang="zh-CN" b="1" dirty="0"/>
              <a:t>Score </a:t>
            </a:r>
            <a:r>
              <a:rPr lang="zh-CN" altLang="en-US" b="1" dirty="0"/>
              <a:t>函数前向加噪：</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463941C-C942-49B1-AF00-D47CD7F11BC1}"/>
                  </a:ext>
                </a:extLst>
              </p:cNvPr>
              <p:cNvSpPr txBox="1"/>
              <p:nvPr/>
            </p:nvSpPr>
            <p:spPr>
              <a:xfrm>
                <a:off x="4143238" y="4653187"/>
                <a:ext cx="7067306" cy="659604"/>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𝜎</m:t>
                                </m:r>
                              </m:e>
                              <m:sub>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e>
                    </m:rad>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rad>
                    <m:r>
                      <a:rPr lang="zh-CN" altLang="en-US" b="0" i="1" smtClean="0">
                        <a:latin typeface="Cambria Math" panose="02040503050406030204" pitchFamily="18" charset="0"/>
                      </a:rPr>
                      <m:t>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e>
                    </m:rad>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rad>
                    <m:r>
                      <a:rPr lang="zh-CN" altLang="en-US" b="0" i="1" smtClean="0">
                        <a:latin typeface="Cambria Math" panose="02040503050406030204" pitchFamily="18" charset="0"/>
                      </a:rPr>
                      <m:t>𝜖</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0" smtClean="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zh-CN" altLang="en-US" i="1">
                                    <a:latin typeface="Cambria Math" panose="02040503050406030204" pitchFamily="18" charset="0"/>
                                    <a:ea typeface="Cambria Math" panose="02040503050406030204" pitchFamily="18" charset="0"/>
                                  </a:rPr>
                                  <m:t>𝜎</m:t>
                                </m:r>
                              </m:e>
                              <m:sub>
                                <m:r>
                                  <a:rPr lang="en-US" altLang="zh-CN" i="1">
                                    <a:latin typeface="Cambria Math" panose="02040503050406030204" pitchFamily="18" charset="0"/>
                                    <a:ea typeface="Cambria Math" panose="02040503050406030204" pitchFamily="18" charset="0"/>
                                  </a:rPr>
                                  <m:t>𝑡</m:t>
                                </m:r>
                              </m:sub>
                              <m:sup>
                                <m:r>
                                  <a:rPr lang="en-US" altLang="zh-CN" i="1">
                                    <a:latin typeface="Cambria Math" panose="02040503050406030204" pitchFamily="18" charset="0"/>
                                    <a:ea typeface="Cambria Math" panose="02040503050406030204" pitchFamily="18" charset="0"/>
                                  </a:rPr>
                                  <m:t>2</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e>
                    </m:rad>
                  </m:oMath>
                </a14:m>
                <a:r>
                  <a:rPr lang="en-US" altLang="zh-CN" dirty="0"/>
                  <a:t> </a:t>
                </a:r>
                <a14:m>
                  <m:oMath xmlns:m="http://schemas.openxmlformats.org/officeDocument/2006/math">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e>
                    </m:rad>
                    <m:r>
                      <a:rPr lang="zh-CN" altLang="en-US" i="1">
                        <a:latin typeface="Cambria Math" panose="02040503050406030204" pitchFamily="18" charset="0"/>
                      </a:rPr>
                      <m:t>𝜖</m:t>
                    </m:r>
                  </m:oMath>
                </a14:m>
                <a:endParaRPr lang="zh-CN" altLang="en-US" dirty="0"/>
              </a:p>
            </p:txBody>
          </p:sp>
        </mc:Choice>
        <mc:Fallback xmlns="">
          <p:sp>
            <p:nvSpPr>
              <p:cNvPr id="15" name="文本框 14">
                <a:extLst>
                  <a:ext uri="{FF2B5EF4-FFF2-40B4-BE49-F238E27FC236}">
                    <a16:creationId xmlns:a16="http://schemas.microsoft.com/office/drawing/2014/main" id="{B463941C-C942-49B1-AF00-D47CD7F11BC1}"/>
                  </a:ext>
                </a:extLst>
              </p:cNvPr>
              <p:cNvSpPr txBox="1">
                <a:spLocks noRot="1" noChangeAspect="1" noMove="1" noResize="1" noEditPoints="1" noAdjustHandles="1" noChangeArrowheads="1" noChangeShapeType="1" noTextEdit="1"/>
              </p:cNvSpPr>
              <p:nvPr/>
            </p:nvSpPr>
            <p:spPr>
              <a:xfrm>
                <a:off x="4143238" y="4653187"/>
                <a:ext cx="7067306" cy="659604"/>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5FB7E36-B9A8-B1D1-14B8-0A1F84E1B846}"/>
              </a:ext>
            </a:extLst>
          </p:cNvPr>
          <p:cNvSpPr txBox="1"/>
          <p:nvPr/>
        </p:nvSpPr>
        <p:spPr>
          <a:xfrm>
            <a:off x="699516" y="5750538"/>
            <a:ext cx="2249424" cy="369332"/>
          </a:xfrm>
          <a:prstGeom prst="rect">
            <a:avLst/>
          </a:prstGeom>
          <a:noFill/>
        </p:spPr>
        <p:txBody>
          <a:bodyPr wrap="square" rtlCol="0">
            <a:spAutoFit/>
          </a:bodyPr>
          <a:lstStyle/>
          <a:p>
            <a:r>
              <a:rPr lang="zh-CN" altLang="en-US" dirty="0"/>
              <a:t>对比</a:t>
            </a:r>
            <a:r>
              <a:rPr lang="en-US" altLang="zh-CN" dirty="0"/>
              <a:t>SDE</a:t>
            </a:r>
            <a:r>
              <a:rPr lang="zh-CN" altLang="en-US" dirty="0"/>
              <a:t>形式，得出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1BB02F2-43C6-6DA0-E208-55B12CA02BAF}"/>
                  </a:ext>
                </a:extLst>
              </p:cNvPr>
              <p:cNvSpPr txBox="1"/>
              <p:nvPr/>
            </p:nvSpPr>
            <p:spPr>
              <a:xfrm>
                <a:off x="4548622" y="5810220"/>
                <a:ext cx="5294376" cy="508537"/>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=0     </m:t>
                    </m:r>
                  </m:oMath>
                </a14:m>
                <a:r>
                  <a:rPr lang="zh-CN" altLang="en-US" dirty="0"/>
                  <a:t> </a:t>
                </a:r>
                <a14:m>
                  <m:oMath xmlns:m="http://schemas.openxmlformats.org/officeDocument/2006/math">
                    <m:r>
                      <a:rPr lang="en-US" altLang="zh-CN" b="0"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𝑑</m:t>
                        </m:r>
                      </m:num>
                      <m:den>
                        <m:r>
                          <a:rPr lang="en-US" altLang="zh-CN" b="0" i="1" dirty="0" smtClean="0">
                            <a:latin typeface="Cambria Math" panose="02040503050406030204" pitchFamily="18" charset="0"/>
                          </a:rPr>
                          <m:t>𝑑𝑡</m:t>
                        </m:r>
                      </m:den>
                    </m:f>
                    <m:sSubSup>
                      <m:sSubSupPr>
                        <m:ctrlPr>
                          <a:rPr lang="en-US" altLang="zh-CN" b="0" i="1" dirty="0" smtClean="0">
                            <a:latin typeface="Cambria Math" panose="02040503050406030204" pitchFamily="18" charset="0"/>
                          </a:rPr>
                        </m:ctrlPr>
                      </m:sSubSupPr>
                      <m:e>
                        <m:r>
                          <a:rPr lang="zh-CN" altLang="en-US" b="0" i="1" dirty="0" smtClean="0">
                            <a:latin typeface="Cambria Math" panose="02040503050406030204" pitchFamily="18" charset="0"/>
                          </a:rPr>
                          <m:t>𝜎</m:t>
                        </m:r>
                      </m:e>
                      <m:sub>
                        <m:r>
                          <a:rPr lang="en-US" altLang="zh-CN" b="0" i="1" dirty="0" smtClean="0">
                            <a:latin typeface="Cambria Math" panose="02040503050406030204" pitchFamily="18" charset="0"/>
                          </a:rPr>
                          <m:t>𝑡</m:t>
                        </m:r>
                      </m:sub>
                      <m:sup>
                        <m:r>
                          <a:rPr lang="en-US" altLang="zh-CN" b="0" i="1" dirty="0" smtClean="0">
                            <a:latin typeface="Cambria Math" panose="02040503050406030204" pitchFamily="18" charset="0"/>
                          </a:rPr>
                          <m:t>2</m:t>
                        </m:r>
                      </m:sup>
                    </m:sSubSup>
                  </m:oMath>
                </a14:m>
                <a:endParaRPr lang="zh-CN" altLang="en-US" dirty="0"/>
              </a:p>
            </p:txBody>
          </p:sp>
        </mc:Choice>
        <mc:Fallback xmlns="">
          <p:sp>
            <p:nvSpPr>
              <p:cNvPr id="17" name="文本框 16">
                <a:extLst>
                  <a:ext uri="{FF2B5EF4-FFF2-40B4-BE49-F238E27FC236}">
                    <a16:creationId xmlns:a16="http://schemas.microsoft.com/office/drawing/2014/main" id="{41BB02F2-43C6-6DA0-E208-55B12CA02BAF}"/>
                  </a:ext>
                </a:extLst>
              </p:cNvPr>
              <p:cNvSpPr txBox="1">
                <a:spLocks noRot="1" noChangeAspect="1" noMove="1" noResize="1" noEditPoints="1" noAdjustHandles="1" noChangeArrowheads="1" noChangeShapeType="1" noTextEdit="1"/>
              </p:cNvSpPr>
              <p:nvPr/>
            </p:nvSpPr>
            <p:spPr>
              <a:xfrm>
                <a:off x="4548622" y="5810220"/>
                <a:ext cx="5294376" cy="508537"/>
              </a:xfrm>
              <a:prstGeom prst="rect">
                <a:avLst/>
              </a:prstGeom>
              <a:blipFill>
                <a:blip r:embed="rId8"/>
                <a:stretch>
                  <a:fillRect l="-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85FB601-C07D-0F5D-5F93-9E6DACF34C70}"/>
                  </a:ext>
                </a:extLst>
              </p:cNvPr>
              <p:cNvSpPr txBox="1"/>
              <p:nvPr/>
            </p:nvSpPr>
            <p:spPr>
              <a:xfrm>
                <a:off x="182880" y="1863580"/>
                <a:ext cx="3621024" cy="369332"/>
              </a:xfrm>
              <a:prstGeom prst="rect">
                <a:avLst/>
              </a:prstGeom>
              <a:noFill/>
            </p:spPr>
            <p:txBody>
              <a:bodyPr wrap="square" rtlCol="0">
                <a:spAutoFit/>
              </a:bodyPr>
              <a:lstStyle/>
              <a:p>
                <a:r>
                  <a:rPr lang="zh-CN" altLang="en-US" dirty="0"/>
                  <a:t>当</a:t>
                </a:r>
                <a:r>
                  <a:rPr lang="en-US" altLang="zh-CN" dirty="0"/>
                  <a:t>x-&gt;0,</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zh-CN" altLang="en-US" i="1" smtClean="0">
                            <a:latin typeface="Cambria Math" panose="02040503050406030204" pitchFamily="18" charset="0"/>
                          </a:rPr>
                          <m:t>𝛼</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𝑥</m:t>
                    </m:r>
                  </m:oMath>
                </a14:m>
                <a:r>
                  <a:rPr lang="zh-CN" altLang="en-US" dirty="0"/>
                  <a:t>     那么</a:t>
                </a:r>
              </a:p>
            </p:txBody>
          </p:sp>
        </mc:Choice>
        <mc:Fallback xmlns="">
          <p:sp>
            <p:nvSpPr>
              <p:cNvPr id="18" name="文本框 17">
                <a:extLst>
                  <a:ext uri="{FF2B5EF4-FFF2-40B4-BE49-F238E27FC236}">
                    <a16:creationId xmlns:a16="http://schemas.microsoft.com/office/drawing/2014/main" id="{485FB601-C07D-0F5D-5F93-9E6DACF34C70}"/>
                  </a:ext>
                </a:extLst>
              </p:cNvPr>
              <p:cNvSpPr txBox="1">
                <a:spLocks noRot="1" noChangeAspect="1" noMove="1" noResize="1" noEditPoints="1" noAdjustHandles="1" noChangeArrowheads="1" noChangeShapeType="1" noTextEdit="1"/>
              </p:cNvSpPr>
              <p:nvPr/>
            </p:nvSpPr>
            <p:spPr>
              <a:xfrm>
                <a:off x="182880" y="1863580"/>
                <a:ext cx="3621024" cy="369332"/>
              </a:xfrm>
              <a:prstGeom prst="rect">
                <a:avLst/>
              </a:prstGeom>
              <a:blipFill>
                <a:blip r:embed="rId9"/>
                <a:stretch>
                  <a:fillRect l="-134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0BD0D49-CBA1-B324-9E5B-9F8CBF2B2D89}"/>
                  </a:ext>
                </a:extLst>
              </p:cNvPr>
              <p:cNvSpPr txBox="1"/>
              <p:nvPr/>
            </p:nvSpPr>
            <p:spPr>
              <a:xfrm>
                <a:off x="3687459" y="222063"/>
                <a:ext cx="7980285" cy="408253"/>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𝑑𝑤</m:t>
                    </m:r>
                  </m:oMath>
                </a14:m>
                <a:r>
                  <a:rPr lang="zh-CN" altLang="en-US"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𝑡</m:t>
                        </m:r>
                      </m:sub>
                    </m:sSub>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e>
                    </m:d>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𝑡</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𝑔</m:t>
                        </m:r>
                      </m:e>
                      <m:sub>
                        <m:r>
                          <a:rPr lang="en-US" altLang="zh-CN" b="0" i="1" dirty="0" smtClean="0">
                            <a:latin typeface="Cambria Math" panose="02040503050406030204" pitchFamily="18" charset="0"/>
                            <a:ea typeface="Cambria Math" panose="02040503050406030204" pitchFamily="18" charset="0"/>
                          </a:rPr>
                          <m:t>𝑡</m:t>
                        </m:r>
                      </m:sub>
                    </m:sSub>
                    <m:rad>
                      <m:radPr>
                        <m:degHide m:val="on"/>
                        <m:ctrlPr>
                          <a:rPr lang="en-US" altLang="zh-CN" b="0" i="1" dirty="0" smtClean="0">
                            <a:latin typeface="Cambria Math" panose="02040503050406030204" pitchFamily="18" charset="0"/>
                            <a:ea typeface="Cambria Math" panose="02040503050406030204" pitchFamily="18" charset="0"/>
                          </a:rPr>
                        </m:ctrlPr>
                      </m:radPr>
                      <m:deg/>
                      <m:e>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𝑡</m:t>
                        </m:r>
                      </m:e>
                    </m:rad>
                    <m:r>
                      <a:rPr lang="en-US" altLang="zh-CN" i="1" dirty="0">
                        <a:latin typeface="Cambria Math" panose="02040503050406030204" pitchFamily="18" charset="0"/>
                        <a:ea typeface="Cambria Math" panose="02040503050406030204" pitchFamily="18" charset="0"/>
                      </a:rPr>
                      <m:t>𝜖</m:t>
                    </m:r>
                    <m:r>
                      <a:rPr lang="en-US" altLang="zh-CN" b="0" i="0" dirty="0" smtClean="0">
                        <a:latin typeface="Cambria Math" panose="02040503050406030204" pitchFamily="18" charset="0"/>
                        <a:ea typeface="Cambria Math" panose="02040503050406030204" pitchFamily="18" charset="0"/>
                      </a:rPr>
                      <m:t>,</m:t>
                    </m:r>
                    <m:r>
                      <m:rPr>
                        <m:sty m:val="p"/>
                      </m:rPr>
                      <a:rPr lang="el-GR" altLang="zh-CN" b="0" i="1" dirty="0" smtClean="0">
                        <a:latin typeface="Cambria Math" panose="02040503050406030204" pitchFamily="18" charset="0"/>
                        <a:ea typeface="Cambria Math" panose="02040503050406030204" pitchFamily="18" charset="0"/>
                      </a:rPr>
                      <m:t>ϵ</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𝑁</m:t>
                    </m:r>
                    <m:r>
                      <a:rPr lang="en-US" altLang="zh-CN" b="0" i="1" dirty="0" smtClean="0">
                        <a:latin typeface="Cambria Math" panose="02040503050406030204" pitchFamily="18" charset="0"/>
                        <a:ea typeface="Cambria Math" panose="02040503050406030204" pitchFamily="18" charset="0"/>
                      </a:rPr>
                      <m:t>(0,</m:t>
                    </m:r>
                    <m:r>
                      <a:rPr lang="en-US" altLang="zh-CN" b="0" i="1" dirty="0" smtClean="0">
                        <a:latin typeface="Cambria Math" panose="02040503050406030204" pitchFamily="18" charset="0"/>
                        <a:ea typeface="Cambria Math" panose="02040503050406030204" pitchFamily="18" charset="0"/>
                      </a:rPr>
                      <m:t>𝐼</m:t>
                    </m:r>
                    <m:r>
                      <a:rPr lang="en-US" altLang="zh-CN" b="0" i="1" dirty="0"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19" name="文本框 18">
                <a:extLst>
                  <a:ext uri="{FF2B5EF4-FFF2-40B4-BE49-F238E27FC236}">
                    <a16:creationId xmlns:a16="http://schemas.microsoft.com/office/drawing/2014/main" id="{30BD0D49-CBA1-B324-9E5B-9F8CBF2B2D89}"/>
                  </a:ext>
                </a:extLst>
              </p:cNvPr>
              <p:cNvSpPr txBox="1">
                <a:spLocks noRot="1" noChangeAspect="1" noMove="1" noResize="1" noEditPoints="1" noAdjustHandles="1" noChangeArrowheads="1" noChangeShapeType="1" noTextEdit="1"/>
              </p:cNvSpPr>
              <p:nvPr/>
            </p:nvSpPr>
            <p:spPr>
              <a:xfrm>
                <a:off x="3687459" y="222063"/>
                <a:ext cx="7980285" cy="408253"/>
              </a:xfrm>
              <a:prstGeom prst="rect">
                <a:avLst/>
              </a:prstGeom>
              <a:blipFill>
                <a:blip r:embed="rId10"/>
                <a:stretch>
                  <a:fillRect b="-10448"/>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id="{EC3B4EB8-95A7-A69C-CFB4-A1CC7894B69F}"/>
              </a:ext>
            </a:extLst>
          </p:cNvPr>
          <p:cNvCxnSpPr/>
          <p:nvPr/>
        </p:nvCxnSpPr>
        <p:spPr>
          <a:xfrm>
            <a:off x="6384177" y="457200"/>
            <a:ext cx="106070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B97FD2D-DBA7-124F-F1A7-0AF5059E7525}"/>
                  </a:ext>
                </a:extLst>
              </p:cNvPr>
              <p:cNvSpPr txBox="1"/>
              <p:nvPr/>
            </p:nvSpPr>
            <p:spPr>
              <a:xfrm>
                <a:off x="3960876" y="931697"/>
                <a:ext cx="4270248"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r>
                        <a:rPr lang="zh-CN" altLang="en-US" b="0" i="1" smtClean="0">
                          <a:latin typeface="Cambria Math" panose="02040503050406030204" pitchFamily="18" charset="0"/>
                        </a:rPr>
                        <m:t>𝜖</m:t>
                      </m:r>
                    </m:oMath>
                  </m:oMathPara>
                </a14:m>
                <a:endParaRPr lang="zh-CN" altLang="en-US" dirty="0"/>
              </a:p>
            </p:txBody>
          </p:sp>
        </mc:Choice>
        <mc:Fallback xmlns="">
          <p:sp>
            <p:nvSpPr>
              <p:cNvPr id="22" name="文本框 21">
                <a:extLst>
                  <a:ext uri="{FF2B5EF4-FFF2-40B4-BE49-F238E27FC236}">
                    <a16:creationId xmlns:a16="http://schemas.microsoft.com/office/drawing/2014/main" id="{AB97FD2D-DBA7-124F-F1A7-0AF5059E7525}"/>
                  </a:ext>
                </a:extLst>
              </p:cNvPr>
              <p:cNvSpPr txBox="1">
                <a:spLocks noRot="1" noChangeAspect="1" noMove="1" noResize="1" noEditPoints="1" noAdjustHandles="1" noChangeArrowheads="1" noChangeShapeType="1" noTextEdit="1"/>
              </p:cNvSpPr>
              <p:nvPr/>
            </p:nvSpPr>
            <p:spPr>
              <a:xfrm>
                <a:off x="3960876" y="931697"/>
                <a:ext cx="4270248" cy="427746"/>
              </a:xfrm>
              <a:prstGeom prst="rect">
                <a:avLst/>
              </a:prstGeom>
              <a:blipFill>
                <a:blip r:embed="rId11"/>
                <a:stretch>
                  <a:fillRect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1F237A8-5989-30C0-833F-3291BAF40659}"/>
                  </a:ext>
                </a:extLst>
              </p:cNvPr>
              <p:cNvSpPr txBox="1"/>
              <p:nvPr/>
            </p:nvSpPr>
            <p:spPr>
              <a:xfrm>
                <a:off x="4233672" y="3682632"/>
                <a:ext cx="3052572" cy="656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e>
                      </m:rad>
                      <m:r>
                        <a:rPr lang="zh-CN" altLang="en-US" b="0" i="1" smtClean="0">
                          <a:latin typeface="Cambria Math" panose="02040503050406030204" pitchFamily="18" charset="0"/>
                        </a:rPr>
                        <m:t>𝜖</m:t>
                      </m:r>
                    </m:oMath>
                  </m:oMathPara>
                </a14:m>
                <a:endParaRPr lang="zh-CN" altLang="en-US" dirty="0"/>
              </a:p>
            </p:txBody>
          </p:sp>
        </mc:Choice>
        <mc:Fallback xmlns="">
          <p:sp>
            <p:nvSpPr>
              <p:cNvPr id="23" name="文本框 22">
                <a:extLst>
                  <a:ext uri="{FF2B5EF4-FFF2-40B4-BE49-F238E27FC236}">
                    <a16:creationId xmlns:a16="http://schemas.microsoft.com/office/drawing/2014/main" id="{E1F237A8-5989-30C0-833F-3291BAF40659}"/>
                  </a:ext>
                </a:extLst>
              </p:cNvPr>
              <p:cNvSpPr txBox="1">
                <a:spLocks noRot="1" noChangeAspect="1" noMove="1" noResize="1" noEditPoints="1" noAdjustHandles="1" noChangeArrowheads="1" noChangeShapeType="1" noTextEdit="1"/>
              </p:cNvSpPr>
              <p:nvPr/>
            </p:nvSpPr>
            <p:spPr>
              <a:xfrm>
                <a:off x="4233672" y="3682632"/>
                <a:ext cx="3052572" cy="656013"/>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882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A0B8DA-0AFF-7E8B-0E05-37C72C1FDD9A}"/>
              </a:ext>
            </a:extLst>
          </p:cNvPr>
          <p:cNvSpPr txBox="1"/>
          <p:nvPr/>
        </p:nvSpPr>
        <p:spPr>
          <a:xfrm>
            <a:off x="521208" y="755603"/>
            <a:ext cx="2176272" cy="400110"/>
          </a:xfrm>
          <a:prstGeom prst="rect">
            <a:avLst/>
          </a:prstGeom>
          <a:noFill/>
        </p:spPr>
        <p:txBody>
          <a:bodyPr wrap="square" rtlCol="0">
            <a:spAutoFit/>
          </a:bodyPr>
          <a:lstStyle/>
          <a:p>
            <a:r>
              <a:rPr lang="zh-CN" altLang="en-US" sz="2000" dirty="0"/>
              <a:t>对于</a:t>
            </a:r>
            <a:r>
              <a:rPr lang="en-US" altLang="zh-CN" sz="2000" dirty="0"/>
              <a:t>Score </a:t>
            </a:r>
            <a:r>
              <a:rPr lang="zh-CN" altLang="en-US" sz="2000" dirty="0"/>
              <a:t>函数：</a:t>
            </a:r>
          </a:p>
        </p:txBody>
      </p:sp>
      <p:pic>
        <p:nvPicPr>
          <p:cNvPr id="4" name="图片 3">
            <a:extLst>
              <a:ext uri="{FF2B5EF4-FFF2-40B4-BE49-F238E27FC236}">
                <a16:creationId xmlns:a16="http://schemas.microsoft.com/office/drawing/2014/main" id="{A08FA19C-4CCA-1C4A-6229-E32E27338327}"/>
              </a:ext>
            </a:extLst>
          </p:cNvPr>
          <p:cNvPicPr>
            <a:picLocks noChangeAspect="1"/>
          </p:cNvPicPr>
          <p:nvPr/>
        </p:nvPicPr>
        <p:blipFill>
          <a:blip r:embed="rId2"/>
          <a:stretch>
            <a:fillRect/>
          </a:stretch>
        </p:blipFill>
        <p:spPr>
          <a:xfrm>
            <a:off x="3345951" y="495710"/>
            <a:ext cx="3470780" cy="889119"/>
          </a:xfrm>
          <a:prstGeom prst="rect">
            <a:avLst/>
          </a:prstGeom>
        </p:spPr>
      </p:pic>
      <p:sp>
        <p:nvSpPr>
          <p:cNvPr id="5" name="文本框 4">
            <a:extLst>
              <a:ext uri="{FF2B5EF4-FFF2-40B4-BE49-F238E27FC236}">
                <a16:creationId xmlns:a16="http://schemas.microsoft.com/office/drawing/2014/main" id="{C6A2CE51-40F0-B383-39FD-C47058B2BAE8}"/>
              </a:ext>
            </a:extLst>
          </p:cNvPr>
          <p:cNvSpPr txBox="1"/>
          <p:nvPr/>
        </p:nvSpPr>
        <p:spPr>
          <a:xfrm>
            <a:off x="1472184" y="2338813"/>
            <a:ext cx="539496" cy="369332"/>
          </a:xfrm>
          <a:prstGeom prst="rect">
            <a:avLst/>
          </a:prstGeom>
          <a:noFill/>
        </p:spPr>
        <p:txBody>
          <a:bodyPr wrap="square" rtlCol="0">
            <a:spAutoFit/>
          </a:bodyPr>
          <a:lstStyle/>
          <a:p>
            <a:r>
              <a:rPr lang="zh-CN" altLang="en-US" dirty="0"/>
              <a:t>令</a:t>
            </a:r>
          </a:p>
        </p:txBody>
      </p:sp>
      <p:pic>
        <p:nvPicPr>
          <p:cNvPr id="7" name="图片 6">
            <a:extLst>
              <a:ext uri="{FF2B5EF4-FFF2-40B4-BE49-F238E27FC236}">
                <a16:creationId xmlns:a16="http://schemas.microsoft.com/office/drawing/2014/main" id="{CE4B1FB1-FD31-A6D6-397B-E225864271F9}"/>
              </a:ext>
            </a:extLst>
          </p:cNvPr>
          <p:cNvPicPr>
            <a:picLocks noChangeAspect="1"/>
          </p:cNvPicPr>
          <p:nvPr/>
        </p:nvPicPr>
        <p:blipFill>
          <a:blip r:embed="rId3"/>
          <a:stretch>
            <a:fillRect/>
          </a:stretch>
        </p:blipFill>
        <p:spPr>
          <a:xfrm>
            <a:off x="3370660" y="2015885"/>
            <a:ext cx="3158156" cy="1046139"/>
          </a:xfrm>
          <a:prstGeom prst="rect">
            <a:avLst/>
          </a:prstGeom>
        </p:spPr>
      </p:pic>
      <p:sp>
        <p:nvSpPr>
          <p:cNvPr id="8" name="文本框 7">
            <a:extLst>
              <a:ext uri="{FF2B5EF4-FFF2-40B4-BE49-F238E27FC236}">
                <a16:creationId xmlns:a16="http://schemas.microsoft.com/office/drawing/2014/main" id="{C9C5B67A-58EC-E2E5-016A-E9814CBBFDF2}"/>
              </a:ext>
            </a:extLst>
          </p:cNvPr>
          <p:cNvSpPr txBox="1"/>
          <p:nvPr/>
        </p:nvSpPr>
        <p:spPr>
          <a:xfrm>
            <a:off x="1243584" y="4054388"/>
            <a:ext cx="768096" cy="369332"/>
          </a:xfrm>
          <a:prstGeom prst="rect">
            <a:avLst/>
          </a:prstGeom>
          <a:noFill/>
        </p:spPr>
        <p:txBody>
          <a:bodyPr wrap="square" rtlCol="0">
            <a:spAutoFit/>
          </a:bodyPr>
          <a:lstStyle/>
          <a:p>
            <a:r>
              <a:rPr lang="zh-CN" altLang="en-US" dirty="0"/>
              <a:t>可得</a:t>
            </a:r>
          </a:p>
        </p:txBody>
      </p:sp>
      <p:pic>
        <p:nvPicPr>
          <p:cNvPr id="10" name="图片 9">
            <a:extLst>
              <a:ext uri="{FF2B5EF4-FFF2-40B4-BE49-F238E27FC236}">
                <a16:creationId xmlns:a16="http://schemas.microsoft.com/office/drawing/2014/main" id="{2CCE63F4-DC6C-19D7-58D5-102B28D0D507}"/>
              </a:ext>
            </a:extLst>
          </p:cNvPr>
          <p:cNvPicPr>
            <a:picLocks noChangeAspect="1"/>
          </p:cNvPicPr>
          <p:nvPr/>
        </p:nvPicPr>
        <p:blipFill>
          <a:blip r:embed="rId4"/>
          <a:stretch>
            <a:fillRect/>
          </a:stretch>
        </p:blipFill>
        <p:spPr>
          <a:xfrm>
            <a:off x="3370660" y="3923250"/>
            <a:ext cx="2276793" cy="533474"/>
          </a:xfrm>
          <a:prstGeom prst="rect">
            <a:avLst/>
          </a:prstGeom>
        </p:spPr>
      </p:pic>
      <p:sp>
        <p:nvSpPr>
          <p:cNvPr id="11" name="文本框 10">
            <a:extLst>
              <a:ext uri="{FF2B5EF4-FFF2-40B4-BE49-F238E27FC236}">
                <a16:creationId xmlns:a16="http://schemas.microsoft.com/office/drawing/2014/main" id="{B5FFDC51-3BDC-5495-561C-DBE5B856336E}"/>
              </a:ext>
            </a:extLst>
          </p:cNvPr>
          <p:cNvSpPr txBox="1"/>
          <p:nvPr/>
        </p:nvSpPr>
        <p:spPr>
          <a:xfrm>
            <a:off x="3345951" y="5349240"/>
            <a:ext cx="4919472" cy="369332"/>
          </a:xfrm>
          <a:prstGeom prst="rect">
            <a:avLst/>
          </a:prstGeom>
          <a:noFill/>
        </p:spPr>
        <p:txBody>
          <a:bodyPr wrap="square" rtlCol="0">
            <a:spAutoFit/>
          </a:bodyPr>
          <a:lstStyle/>
          <a:p>
            <a:r>
              <a:rPr lang="zh-CN" altLang="en-US" b="1" dirty="0"/>
              <a:t>可以看出二者加噪过程是相同的</a:t>
            </a:r>
            <a:endParaRPr lang="en-US" altLang="zh-CN" b="1" dirty="0"/>
          </a:p>
        </p:txBody>
      </p:sp>
    </p:spTree>
    <p:extLst>
      <p:ext uri="{BB962C8B-B14F-4D97-AF65-F5344CB8AC3E}">
        <p14:creationId xmlns:p14="http://schemas.microsoft.com/office/powerpoint/2010/main" val="255917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A64FDE-507F-FCE6-218D-FAEBBCC276A4}"/>
              </a:ext>
            </a:extLst>
          </p:cNvPr>
          <p:cNvSpPr txBox="1"/>
          <p:nvPr/>
        </p:nvSpPr>
        <p:spPr>
          <a:xfrm>
            <a:off x="0" y="475488"/>
            <a:ext cx="4160520" cy="369332"/>
          </a:xfrm>
          <a:prstGeom prst="rect">
            <a:avLst/>
          </a:prstGeom>
          <a:noFill/>
        </p:spPr>
        <p:txBody>
          <a:bodyPr wrap="square" rtlCol="0">
            <a:spAutoFit/>
          </a:bodyPr>
          <a:lstStyle/>
          <a:p>
            <a:r>
              <a:rPr lang="zh-CN" altLang="en-US" dirty="0"/>
              <a:t>在</a:t>
            </a:r>
            <a:r>
              <a:rPr lang="en-US" altLang="zh-CN" dirty="0"/>
              <a:t>DDPM</a:t>
            </a:r>
            <a:r>
              <a:rPr lang="zh-CN" altLang="en-US" dirty="0"/>
              <a:t>的前向过程中，可以表示为：</a:t>
            </a:r>
          </a:p>
        </p:txBody>
      </p:sp>
      <p:pic>
        <p:nvPicPr>
          <p:cNvPr id="4" name="图片 3">
            <a:extLst>
              <a:ext uri="{FF2B5EF4-FFF2-40B4-BE49-F238E27FC236}">
                <a16:creationId xmlns:a16="http://schemas.microsoft.com/office/drawing/2014/main" id="{6A572166-568F-FD24-4B67-214A1DD4DAB3}"/>
              </a:ext>
            </a:extLst>
          </p:cNvPr>
          <p:cNvPicPr>
            <a:picLocks noChangeAspect="1"/>
          </p:cNvPicPr>
          <p:nvPr/>
        </p:nvPicPr>
        <p:blipFill>
          <a:blip r:embed="rId2"/>
          <a:stretch>
            <a:fillRect/>
          </a:stretch>
        </p:blipFill>
        <p:spPr>
          <a:xfrm>
            <a:off x="5007226" y="326732"/>
            <a:ext cx="4249022" cy="770548"/>
          </a:xfrm>
          <a:prstGeom prst="rect">
            <a:avLst/>
          </a:prstGeom>
        </p:spPr>
      </p:pic>
      <p:sp>
        <p:nvSpPr>
          <p:cNvPr id="5" name="文本框 4">
            <a:extLst>
              <a:ext uri="{FF2B5EF4-FFF2-40B4-BE49-F238E27FC236}">
                <a16:creationId xmlns:a16="http://schemas.microsoft.com/office/drawing/2014/main" id="{055E6E59-DFEE-F543-6ED2-C80A8C0ABEE5}"/>
              </a:ext>
            </a:extLst>
          </p:cNvPr>
          <p:cNvSpPr txBox="1"/>
          <p:nvPr/>
        </p:nvSpPr>
        <p:spPr>
          <a:xfrm>
            <a:off x="64008" y="1490472"/>
            <a:ext cx="3749040" cy="369332"/>
          </a:xfrm>
          <a:prstGeom prst="rect">
            <a:avLst/>
          </a:prstGeom>
          <a:noFill/>
        </p:spPr>
        <p:txBody>
          <a:bodyPr wrap="square" rtlCol="0">
            <a:spAutoFit/>
          </a:bodyPr>
          <a:lstStyle/>
          <a:p>
            <a:r>
              <a:rPr lang="zh-CN" altLang="en-US" dirty="0"/>
              <a:t>对于一个高斯变量，有如下结论：</a:t>
            </a:r>
          </a:p>
        </p:txBody>
      </p:sp>
      <p:sp>
        <p:nvSpPr>
          <p:cNvPr id="8" name="文本框 7">
            <a:extLst>
              <a:ext uri="{FF2B5EF4-FFF2-40B4-BE49-F238E27FC236}">
                <a16:creationId xmlns:a16="http://schemas.microsoft.com/office/drawing/2014/main" id="{FC5CD057-A1D0-DDAB-0C21-6F5FFE7BCC10}"/>
              </a:ext>
            </a:extLst>
          </p:cNvPr>
          <p:cNvSpPr txBox="1"/>
          <p:nvPr/>
        </p:nvSpPr>
        <p:spPr>
          <a:xfrm>
            <a:off x="0" y="2478024"/>
            <a:ext cx="2825496" cy="369332"/>
          </a:xfrm>
          <a:prstGeom prst="rect">
            <a:avLst/>
          </a:prstGeom>
          <a:noFill/>
        </p:spPr>
        <p:txBody>
          <a:bodyPr wrap="square" rtlCol="0">
            <a:spAutoFit/>
          </a:bodyPr>
          <a:lstStyle/>
          <a:p>
            <a:r>
              <a:rPr lang="zh-CN" altLang="en-US" dirty="0"/>
              <a:t>两式带入一下：</a:t>
            </a:r>
          </a:p>
        </p:txBody>
      </p:sp>
      <p:pic>
        <p:nvPicPr>
          <p:cNvPr id="12" name="图片 11">
            <a:extLst>
              <a:ext uri="{FF2B5EF4-FFF2-40B4-BE49-F238E27FC236}">
                <a16:creationId xmlns:a16="http://schemas.microsoft.com/office/drawing/2014/main" id="{B2FE9321-7041-81B1-FB96-34E385845AAB}"/>
              </a:ext>
            </a:extLst>
          </p:cNvPr>
          <p:cNvPicPr>
            <a:picLocks noChangeAspect="1"/>
          </p:cNvPicPr>
          <p:nvPr/>
        </p:nvPicPr>
        <p:blipFill>
          <a:blip r:embed="rId3"/>
          <a:stretch>
            <a:fillRect/>
          </a:stretch>
        </p:blipFill>
        <p:spPr>
          <a:xfrm>
            <a:off x="168441" y="3429000"/>
            <a:ext cx="2162477" cy="447737"/>
          </a:xfrm>
          <a:prstGeom prst="rect">
            <a:avLst/>
          </a:prstGeom>
        </p:spPr>
      </p:pic>
      <p:sp>
        <p:nvSpPr>
          <p:cNvPr id="13" name="文本框 12">
            <a:extLst>
              <a:ext uri="{FF2B5EF4-FFF2-40B4-BE49-F238E27FC236}">
                <a16:creationId xmlns:a16="http://schemas.microsoft.com/office/drawing/2014/main" id="{68964248-2691-FA38-C330-3333AD24F199}"/>
              </a:ext>
            </a:extLst>
          </p:cNvPr>
          <p:cNvSpPr txBox="1"/>
          <p:nvPr/>
        </p:nvSpPr>
        <p:spPr>
          <a:xfrm>
            <a:off x="2916936" y="3584448"/>
            <a:ext cx="1325880" cy="369332"/>
          </a:xfrm>
          <a:prstGeom prst="rect">
            <a:avLst/>
          </a:prstGeom>
          <a:noFill/>
        </p:spPr>
        <p:txBody>
          <a:bodyPr wrap="square" rtlCol="0">
            <a:spAutoFit/>
          </a:bodyPr>
          <a:lstStyle/>
          <a:p>
            <a:r>
              <a:rPr lang="zh-CN" altLang="en-US" dirty="0"/>
              <a:t>因此，</a:t>
            </a:r>
          </a:p>
        </p:txBody>
      </p:sp>
      <p:pic>
        <p:nvPicPr>
          <p:cNvPr id="15" name="图片 14">
            <a:extLst>
              <a:ext uri="{FF2B5EF4-FFF2-40B4-BE49-F238E27FC236}">
                <a16:creationId xmlns:a16="http://schemas.microsoft.com/office/drawing/2014/main" id="{882E1D19-874B-312B-336C-2BA373C36069}"/>
              </a:ext>
            </a:extLst>
          </p:cNvPr>
          <p:cNvPicPr>
            <a:picLocks noChangeAspect="1"/>
          </p:cNvPicPr>
          <p:nvPr/>
        </p:nvPicPr>
        <p:blipFill>
          <a:blip r:embed="rId4"/>
          <a:stretch>
            <a:fillRect/>
          </a:stretch>
        </p:blipFill>
        <p:spPr>
          <a:xfrm>
            <a:off x="4104841" y="3584447"/>
            <a:ext cx="4481375" cy="1082749"/>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BAE55764-B3E3-3ECF-60AE-F77C3DCC8E76}"/>
                  </a:ext>
                </a:extLst>
              </p:cNvPr>
              <p:cNvSpPr txBox="1"/>
              <p:nvPr/>
            </p:nvSpPr>
            <p:spPr>
              <a:xfrm>
                <a:off x="168441" y="5510701"/>
                <a:ext cx="11570208" cy="881139"/>
              </a:xfrm>
              <a:prstGeom prst="rect">
                <a:avLst/>
              </a:prstGeom>
              <a:noFill/>
            </p:spPr>
            <p:txBody>
              <a:bodyPr wrap="square" rtlCol="0">
                <a:spAutoFit/>
              </a:bodyPr>
              <a:lstStyle/>
              <a:p>
                <a:pPr>
                  <a:lnSpc>
                    <a:spcPct val="150000"/>
                  </a:lnSpc>
                </a:pPr>
                <a:r>
                  <a:rPr lang="en-US" altLang="zh-CN" b="0" i="0" dirty="0">
                    <a:solidFill>
                      <a:srgbClr val="191B1F"/>
                    </a:solidFill>
                    <a:effectLst/>
                    <a:latin typeface="-apple-system"/>
                  </a:rPr>
                  <a:t>DDPM</a:t>
                </a:r>
                <a:r>
                  <a:rPr lang="zh-CN" altLang="en-US" b="0" i="0" dirty="0">
                    <a:solidFill>
                      <a:srgbClr val="191B1F"/>
                    </a:solidFill>
                    <a:effectLst/>
                    <a:latin typeface="-apple-system"/>
                  </a:rPr>
                  <a:t>去噪过程中预测的是噪声 </a:t>
                </a:r>
                <a14:m>
                  <m:oMath xmlns:m="http://schemas.openxmlformats.org/officeDocument/2006/math">
                    <m:sSub>
                      <m:sSubPr>
                        <m:ctrlPr>
                          <a:rPr lang="en-US" altLang="zh-CN" b="0" i="1" smtClean="0">
                            <a:solidFill>
                              <a:srgbClr val="191B1F"/>
                            </a:solidFill>
                            <a:effectLst/>
                            <a:latin typeface="Cambria Math" panose="02040503050406030204" pitchFamily="18" charset="0"/>
                          </a:rPr>
                        </m:ctrlPr>
                      </m:sSubPr>
                      <m:e>
                        <m:r>
                          <a:rPr lang="zh-CN" altLang="en-US" b="0" i="1" smtClean="0">
                            <a:solidFill>
                              <a:srgbClr val="191B1F"/>
                            </a:solidFill>
                            <a:effectLst/>
                            <a:latin typeface="Cambria Math" panose="02040503050406030204" pitchFamily="18" charset="0"/>
                          </a:rPr>
                          <m:t>𝜖</m:t>
                        </m:r>
                      </m:e>
                      <m:sub>
                        <m:r>
                          <m:rPr>
                            <m:sty m:val="p"/>
                          </m:rPr>
                          <a:rPr lang="en-US" altLang="zh-CN" i="1">
                            <a:solidFill>
                              <a:srgbClr val="191B1F"/>
                            </a:solidFill>
                            <a:latin typeface="Cambria Math" panose="02040503050406030204" pitchFamily="18" charset="0"/>
                          </a:rPr>
                          <m:t>t</m:t>
                        </m:r>
                      </m:sub>
                    </m:sSub>
                  </m:oMath>
                </a14:m>
                <a:r>
                  <a:rPr lang="zh-CN" altLang="en-US" b="0" i="0" dirty="0">
                    <a:solidFill>
                      <a:srgbClr val="191B1F"/>
                    </a:solidFill>
                    <a:effectLst/>
                    <a:latin typeface="-apple-system"/>
                  </a:rPr>
                  <a:t>，而噪声正好就是分数的线性关系且方向相反。去噪的过程也就是朝分数方向移动的过程。</a:t>
                </a:r>
                <a:endParaRPr lang="zh-CN" altLang="en-US" dirty="0"/>
              </a:p>
            </p:txBody>
          </p:sp>
        </mc:Choice>
        <mc:Fallback>
          <p:sp>
            <p:nvSpPr>
              <p:cNvPr id="16" name="文本框 15">
                <a:extLst>
                  <a:ext uri="{FF2B5EF4-FFF2-40B4-BE49-F238E27FC236}">
                    <a16:creationId xmlns:a16="http://schemas.microsoft.com/office/drawing/2014/main" id="{BAE55764-B3E3-3ECF-60AE-F77C3DCC8E76}"/>
                  </a:ext>
                </a:extLst>
              </p:cNvPr>
              <p:cNvSpPr txBox="1">
                <a:spLocks noRot="1" noChangeAspect="1" noMove="1" noResize="1" noEditPoints="1" noAdjustHandles="1" noChangeArrowheads="1" noChangeShapeType="1" noTextEdit="1"/>
              </p:cNvSpPr>
              <p:nvPr/>
            </p:nvSpPr>
            <p:spPr>
              <a:xfrm>
                <a:off x="168441" y="5510701"/>
                <a:ext cx="11570208" cy="881139"/>
              </a:xfrm>
              <a:prstGeom prst="rect">
                <a:avLst/>
              </a:prstGeom>
              <a:blipFill>
                <a:blip r:embed="rId5"/>
                <a:stretch>
                  <a:fillRect l="-474" r="-211" b="-9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B534504-14AE-D60C-0705-147BA387CD51}"/>
                  </a:ext>
                </a:extLst>
              </p:cNvPr>
              <p:cNvSpPr txBox="1"/>
              <p:nvPr/>
            </p:nvSpPr>
            <p:spPr>
              <a:xfrm>
                <a:off x="4776120" y="1310251"/>
                <a:ext cx="3250952" cy="6029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𝑧</m:t>
                          </m:r>
                        </m:sub>
                        <m:sup/>
                        <m:e>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𝑙𝑜𝑔𝑝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3" name="文本框 2">
                <a:extLst>
                  <a:ext uri="{FF2B5EF4-FFF2-40B4-BE49-F238E27FC236}">
                    <a16:creationId xmlns:a16="http://schemas.microsoft.com/office/drawing/2014/main" id="{CB534504-14AE-D60C-0705-147BA387CD51}"/>
                  </a:ext>
                </a:extLst>
              </p:cNvPr>
              <p:cNvSpPr txBox="1">
                <a:spLocks noRot="1" noChangeAspect="1" noMove="1" noResize="1" noEditPoints="1" noAdjustHandles="1" noChangeArrowheads="1" noChangeShapeType="1" noTextEdit="1"/>
              </p:cNvSpPr>
              <p:nvPr/>
            </p:nvSpPr>
            <p:spPr>
              <a:xfrm>
                <a:off x="4776120" y="1310251"/>
                <a:ext cx="3250952" cy="60292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6D3D0AA-26F2-2577-76D0-1A5A5139F91D}"/>
                  </a:ext>
                </a:extLst>
              </p:cNvPr>
              <p:cNvSpPr txBox="1"/>
              <p:nvPr/>
            </p:nvSpPr>
            <p:spPr>
              <a:xfrm>
                <a:off x="4619195" y="2416377"/>
                <a:ext cx="4032504" cy="4277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smtClean="0">
                              <a:latin typeface="Cambria Math" panose="02040503050406030204" pitchFamily="18" charset="0"/>
                            </a:rPr>
                          </m:ctrlPr>
                        </m:radPr>
                        <m:deg/>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Sub>
                            </m:e>
                          </m:acc>
                        </m:e>
                      </m:rad>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sub>
                          </m:sSub>
                        </m:e>
                      </m:acc>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56D3D0AA-26F2-2577-76D0-1A5A5139F91D}"/>
                  </a:ext>
                </a:extLst>
              </p:cNvPr>
              <p:cNvSpPr txBox="1">
                <a:spLocks noRot="1" noChangeAspect="1" noMove="1" noResize="1" noEditPoints="1" noAdjustHandles="1" noChangeArrowheads="1" noChangeShapeType="1" noTextEdit="1"/>
              </p:cNvSpPr>
              <p:nvPr/>
            </p:nvSpPr>
            <p:spPr>
              <a:xfrm>
                <a:off x="4619195" y="2416377"/>
                <a:ext cx="4032504" cy="427746"/>
              </a:xfrm>
              <a:prstGeom prst="rect">
                <a:avLst/>
              </a:prstGeom>
              <a:blipFill>
                <a:blip r:embed="rId9"/>
                <a:stretch>
                  <a:fillRect b="-7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46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2CFCBB-320B-6643-2A5B-F30095354395}"/>
              </a:ext>
            </a:extLst>
          </p:cNvPr>
          <p:cNvSpPr txBox="1"/>
          <p:nvPr/>
        </p:nvSpPr>
        <p:spPr>
          <a:xfrm>
            <a:off x="99631" y="-15148"/>
            <a:ext cx="3218688" cy="769441"/>
          </a:xfrm>
          <a:prstGeom prst="rect">
            <a:avLst/>
          </a:prstGeom>
          <a:noFill/>
        </p:spPr>
        <p:txBody>
          <a:bodyPr wrap="square" rtlCol="0">
            <a:spAutoFit/>
          </a:bodyPr>
          <a:lstStyle/>
          <a:p>
            <a:r>
              <a:rPr lang="zh-CN" altLang="en-US" sz="4400" dirty="0">
                <a:latin typeface="微软雅黑" panose="020B0503020204020204" pitchFamily="34" charset="-122"/>
                <a:ea typeface="微软雅黑" panose="020B0503020204020204" pitchFamily="34" charset="-122"/>
              </a:rPr>
              <a:t>生成模型</a:t>
            </a:r>
          </a:p>
        </p:txBody>
      </p:sp>
      <p:pic>
        <p:nvPicPr>
          <p:cNvPr id="6" name="图片 5">
            <a:extLst>
              <a:ext uri="{FF2B5EF4-FFF2-40B4-BE49-F238E27FC236}">
                <a16:creationId xmlns:a16="http://schemas.microsoft.com/office/drawing/2014/main" id="{48D9832D-DFA2-B3D1-1940-1C66A37AA4A0}"/>
              </a:ext>
            </a:extLst>
          </p:cNvPr>
          <p:cNvPicPr>
            <a:picLocks noChangeAspect="1"/>
          </p:cNvPicPr>
          <p:nvPr/>
        </p:nvPicPr>
        <p:blipFill>
          <a:blip r:embed="rId2"/>
          <a:stretch>
            <a:fillRect/>
          </a:stretch>
        </p:blipFill>
        <p:spPr>
          <a:xfrm>
            <a:off x="620358" y="996314"/>
            <a:ext cx="2207708" cy="2185026"/>
          </a:xfrm>
          <a:prstGeom prst="rect">
            <a:avLst/>
          </a:prstGeom>
        </p:spPr>
      </p:pic>
      <p:pic>
        <p:nvPicPr>
          <p:cNvPr id="8" name="图片 7">
            <a:extLst>
              <a:ext uri="{FF2B5EF4-FFF2-40B4-BE49-F238E27FC236}">
                <a16:creationId xmlns:a16="http://schemas.microsoft.com/office/drawing/2014/main" id="{C57FEEDD-8B4D-5C52-15E1-F998F3FB29E7}"/>
              </a:ext>
            </a:extLst>
          </p:cNvPr>
          <p:cNvPicPr>
            <a:picLocks noChangeAspect="1"/>
          </p:cNvPicPr>
          <p:nvPr/>
        </p:nvPicPr>
        <p:blipFill>
          <a:blip r:embed="rId3"/>
          <a:stretch>
            <a:fillRect/>
          </a:stretch>
        </p:blipFill>
        <p:spPr>
          <a:xfrm>
            <a:off x="2928650" y="981166"/>
            <a:ext cx="2207708" cy="2215321"/>
          </a:xfrm>
          <a:prstGeom prst="rect">
            <a:avLst/>
          </a:prstGeom>
        </p:spPr>
      </p:pic>
      <p:pic>
        <p:nvPicPr>
          <p:cNvPr id="10" name="图片 9">
            <a:extLst>
              <a:ext uri="{FF2B5EF4-FFF2-40B4-BE49-F238E27FC236}">
                <a16:creationId xmlns:a16="http://schemas.microsoft.com/office/drawing/2014/main" id="{3831A549-4E50-D6C3-442E-543054542FDE}"/>
              </a:ext>
            </a:extLst>
          </p:cNvPr>
          <p:cNvPicPr>
            <a:picLocks noChangeAspect="1"/>
          </p:cNvPicPr>
          <p:nvPr/>
        </p:nvPicPr>
        <p:blipFill>
          <a:blip r:embed="rId4"/>
          <a:stretch>
            <a:fillRect/>
          </a:stretch>
        </p:blipFill>
        <p:spPr>
          <a:xfrm>
            <a:off x="620358" y="3275625"/>
            <a:ext cx="2207708" cy="2192482"/>
          </a:xfrm>
          <a:prstGeom prst="rect">
            <a:avLst/>
          </a:prstGeom>
        </p:spPr>
      </p:pic>
      <p:pic>
        <p:nvPicPr>
          <p:cNvPr id="12" name="图片 11">
            <a:extLst>
              <a:ext uri="{FF2B5EF4-FFF2-40B4-BE49-F238E27FC236}">
                <a16:creationId xmlns:a16="http://schemas.microsoft.com/office/drawing/2014/main" id="{5374E9D3-FA96-B2DA-95CB-2402A01A3872}"/>
              </a:ext>
            </a:extLst>
          </p:cNvPr>
          <p:cNvPicPr>
            <a:picLocks noChangeAspect="1"/>
          </p:cNvPicPr>
          <p:nvPr/>
        </p:nvPicPr>
        <p:blipFill>
          <a:blip r:embed="rId5"/>
          <a:stretch>
            <a:fillRect/>
          </a:stretch>
        </p:blipFill>
        <p:spPr>
          <a:xfrm>
            <a:off x="2936841" y="3275624"/>
            <a:ext cx="2199518" cy="2154477"/>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C14696A-ECE6-D41C-C6C6-11EBAAD55F31}"/>
                  </a:ext>
                </a:extLst>
              </p:cNvPr>
              <p:cNvSpPr txBox="1"/>
              <p:nvPr/>
            </p:nvSpPr>
            <p:spPr>
              <a:xfrm>
                <a:off x="1781078" y="5640116"/>
                <a:ext cx="2093976" cy="954107"/>
              </a:xfrm>
              <a:prstGeom prst="rect">
                <a:avLst/>
              </a:prstGeom>
              <a:noFill/>
            </p:spPr>
            <p:txBody>
              <a:bodyPr wrap="squar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𝑝</m:t>
                        </m:r>
                      </m:e>
                      <m:sub>
                        <m:r>
                          <a:rPr lang="en-US" altLang="zh-CN" sz="2800" b="0" i="1" dirty="0" smtClean="0">
                            <a:latin typeface="Cambria Math" panose="02040503050406030204" pitchFamily="18" charset="0"/>
                          </a:rPr>
                          <m:t>𝑑𝑎𝑡𝑎</m:t>
                        </m:r>
                      </m:sub>
                    </m:sSub>
                  </m:oMath>
                </a14:m>
                <a:endParaRPr lang="en-US" altLang="zh-CN" sz="2800" dirty="0"/>
              </a:p>
              <a:p>
                <a:r>
                  <a:rPr lang="en-US" altLang="zh-CN" sz="2800" dirty="0" err="1"/>
                  <a:t>i</a:t>
                </a:r>
                <a:r>
                  <a:rPr lang="en-US" altLang="zh-CN" sz="2800" dirty="0"/>
                  <a:t> = 1,2,…,N</a:t>
                </a:r>
                <a:endParaRPr lang="zh-CN" altLang="en-US" sz="2800" dirty="0"/>
              </a:p>
            </p:txBody>
          </p:sp>
        </mc:Choice>
        <mc:Fallback xmlns="">
          <p:sp>
            <p:nvSpPr>
              <p:cNvPr id="13" name="文本框 12">
                <a:extLst>
                  <a:ext uri="{FF2B5EF4-FFF2-40B4-BE49-F238E27FC236}">
                    <a16:creationId xmlns:a16="http://schemas.microsoft.com/office/drawing/2014/main" id="{CC14696A-ECE6-D41C-C6C6-11EBAAD55F31}"/>
                  </a:ext>
                </a:extLst>
              </p:cNvPr>
              <p:cNvSpPr txBox="1">
                <a:spLocks noRot="1" noChangeAspect="1" noMove="1" noResize="1" noEditPoints="1" noAdjustHandles="1" noChangeArrowheads="1" noChangeShapeType="1" noTextEdit="1"/>
              </p:cNvSpPr>
              <p:nvPr/>
            </p:nvSpPr>
            <p:spPr>
              <a:xfrm>
                <a:off x="1781078" y="5640116"/>
                <a:ext cx="2093976" cy="954107"/>
              </a:xfrm>
              <a:prstGeom prst="rect">
                <a:avLst/>
              </a:prstGeom>
              <a:blipFill>
                <a:blip r:embed="rId6"/>
                <a:stretch>
                  <a:fillRect l="-5814" t="-6369" b="-15924"/>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4FDE57EB-F9EF-FD40-FE2D-A2120B579DA7}"/>
              </a:ext>
            </a:extLst>
          </p:cNvPr>
          <p:cNvSpPr/>
          <p:nvPr/>
        </p:nvSpPr>
        <p:spPr>
          <a:xfrm>
            <a:off x="5136358" y="2633470"/>
            <a:ext cx="228600" cy="2194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7DD1614-6C6E-3AD3-12C6-AB8CDCAE3E66}"/>
                  </a:ext>
                </a:extLst>
              </p:cNvPr>
              <p:cNvSpPr txBox="1"/>
              <p:nvPr/>
            </p:nvSpPr>
            <p:spPr>
              <a:xfrm>
                <a:off x="5089204" y="1900278"/>
                <a:ext cx="11338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chemeClr val="accent1"/>
                              </a:solidFill>
                              <a:latin typeface="Cambria Math" panose="02040503050406030204" pitchFamily="18" charset="0"/>
                            </a:rPr>
                          </m:ctrlPr>
                        </m:sSubPr>
                        <m:e>
                          <m:r>
                            <a:rPr lang="en-US" altLang="zh-CN" sz="3600" b="0" i="1" smtClean="0">
                              <a:solidFill>
                                <a:schemeClr val="accent1"/>
                              </a:solidFill>
                              <a:latin typeface="Cambria Math" panose="02040503050406030204" pitchFamily="18" charset="0"/>
                            </a:rPr>
                            <m:t>𝑝</m:t>
                          </m:r>
                        </m:e>
                        <m:sub>
                          <m:r>
                            <a:rPr lang="en-US" altLang="zh-CN" sz="3600" b="0" i="1" smtClean="0">
                              <a:solidFill>
                                <a:schemeClr val="accent1"/>
                              </a:solidFill>
                              <a:latin typeface="Cambria Math" panose="02040503050406030204" pitchFamily="18" charset="0"/>
                            </a:rPr>
                            <m:t>𝑑𝑎𝑡𝑎</m:t>
                          </m:r>
                        </m:sub>
                      </m:sSub>
                    </m:oMath>
                  </m:oMathPara>
                </a14:m>
                <a:endParaRPr lang="zh-CN" altLang="en-US" sz="3600" dirty="0"/>
              </a:p>
            </p:txBody>
          </p:sp>
        </mc:Choice>
        <mc:Fallback xmlns="">
          <p:sp>
            <p:nvSpPr>
              <p:cNvPr id="15" name="文本框 14">
                <a:extLst>
                  <a:ext uri="{FF2B5EF4-FFF2-40B4-BE49-F238E27FC236}">
                    <a16:creationId xmlns:a16="http://schemas.microsoft.com/office/drawing/2014/main" id="{97DD1614-6C6E-3AD3-12C6-AB8CDCAE3E66}"/>
                  </a:ext>
                </a:extLst>
              </p:cNvPr>
              <p:cNvSpPr txBox="1">
                <a:spLocks noRot="1" noChangeAspect="1" noMove="1" noResize="1" noEditPoints="1" noAdjustHandles="1" noChangeArrowheads="1" noChangeShapeType="1" noTextEdit="1"/>
              </p:cNvSpPr>
              <p:nvPr/>
            </p:nvSpPr>
            <p:spPr>
              <a:xfrm>
                <a:off x="5089204" y="1900278"/>
                <a:ext cx="1133856" cy="646331"/>
              </a:xfrm>
              <a:prstGeom prst="rect">
                <a:avLst/>
              </a:prstGeom>
              <a:blipFill>
                <a:blip r:embed="rId7"/>
                <a:stretch>
                  <a:fillRect/>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C595BA74-EF22-F14F-84F0-9F4D47DDBAC9}"/>
              </a:ext>
            </a:extLst>
          </p:cNvPr>
          <p:cNvSpPr/>
          <p:nvPr/>
        </p:nvSpPr>
        <p:spPr>
          <a:xfrm>
            <a:off x="9010844" y="1833374"/>
            <a:ext cx="2971800" cy="18196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371B96E-473C-55DA-18EC-4C6C3EDE81CF}"/>
              </a:ext>
            </a:extLst>
          </p:cNvPr>
          <p:cNvSpPr txBox="1"/>
          <p:nvPr/>
        </p:nvSpPr>
        <p:spPr>
          <a:xfrm>
            <a:off x="9543766" y="2143035"/>
            <a:ext cx="1837944" cy="1200329"/>
          </a:xfrm>
          <a:prstGeom prst="rect">
            <a:avLst/>
          </a:prstGeom>
          <a:noFill/>
        </p:spPr>
        <p:txBody>
          <a:bodyPr wrap="square" rtlCol="0">
            <a:spAutoFit/>
          </a:bodyPr>
          <a:lstStyle/>
          <a:p>
            <a:r>
              <a:rPr lang="en-US" altLang="zh-CN" sz="2400" dirty="0"/>
              <a:t>Models  of  Probability   </a:t>
            </a:r>
          </a:p>
          <a:p>
            <a:r>
              <a:rPr lang="en-US" altLang="zh-CN" sz="2400" dirty="0"/>
              <a:t>distributions</a:t>
            </a:r>
            <a:endParaRPr lang="zh-CN" altLang="en-US" sz="2400" dirty="0"/>
          </a:p>
        </p:txBody>
      </p:sp>
      <p:sp>
        <p:nvSpPr>
          <p:cNvPr id="21" name="椭圆 20">
            <a:extLst>
              <a:ext uri="{FF2B5EF4-FFF2-40B4-BE49-F238E27FC236}">
                <a16:creationId xmlns:a16="http://schemas.microsoft.com/office/drawing/2014/main" id="{E6B4BAA4-7528-B061-7094-D96CACA7CB5A}"/>
              </a:ext>
            </a:extLst>
          </p:cNvPr>
          <p:cNvSpPr/>
          <p:nvPr/>
        </p:nvSpPr>
        <p:spPr>
          <a:xfrm>
            <a:off x="8819388" y="2606043"/>
            <a:ext cx="246888" cy="27431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23659A-9A33-C399-BF99-48E38A2FA122}"/>
                  </a:ext>
                </a:extLst>
              </p:cNvPr>
              <p:cNvSpPr txBox="1"/>
              <p:nvPr/>
            </p:nvSpPr>
            <p:spPr>
              <a:xfrm>
                <a:off x="8125729" y="1905687"/>
                <a:ext cx="138731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chemeClr val="accent6"/>
                              </a:solidFill>
                              <a:latin typeface="Cambria Math" panose="02040503050406030204" pitchFamily="18" charset="0"/>
                            </a:rPr>
                          </m:ctrlPr>
                        </m:sSubPr>
                        <m:e>
                          <m:r>
                            <a:rPr lang="en-US" altLang="zh-CN" sz="3600" b="0" i="1" smtClean="0">
                              <a:solidFill>
                                <a:schemeClr val="accent6"/>
                              </a:solidFill>
                              <a:latin typeface="Cambria Math" panose="02040503050406030204" pitchFamily="18" charset="0"/>
                            </a:rPr>
                            <m:t>𝑝</m:t>
                          </m:r>
                        </m:e>
                        <m:sub>
                          <m:r>
                            <a:rPr lang="zh-CN" altLang="en-US" sz="3600" i="1" smtClean="0">
                              <a:solidFill>
                                <a:schemeClr val="accent6"/>
                              </a:solidFill>
                              <a:latin typeface="Cambria Math" panose="02040503050406030204" pitchFamily="18" charset="0"/>
                            </a:rPr>
                            <m:t>𝜃</m:t>
                          </m:r>
                        </m:sub>
                      </m:sSub>
                    </m:oMath>
                  </m:oMathPara>
                </a14:m>
                <a:endParaRPr lang="zh-CN" altLang="en-US" sz="3600" dirty="0"/>
              </a:p>
            </p:txBody>
          </p:sp>
        </mc:Choice>
        <mc:Fallback xmlns="">
          <p:sp>
            <p:nvSpPr>
              <p:cNvPr id="22" name="文本框 21">
                <a:extLst>
                  <a:ext uri="{FF2B5EF4-FFF2-40B4-BE49-F238E27FC236}">
                    <a16:creationId xmlns:a16="http://schemas.microsoft.com/office/drawing/2014/main" id="{2123659A-9A33-C399-BF99-48E38A2FA122}"/>
                  </a:ext>
                </a:extLst>
              </p:cNvPr>
              <p:cNvSpPr txBox="1">
                <a:spLocks noRot="1" noChangeAspect="1" noMove="1" noResize="1" noEditPoints="1" noAdjustHandles="1" noChangeArrowheads="1" noChangeShapeType="1" noTextEdit="1"/>
              </p:cNvSpPr>
              <p:nvPr/>
            </p:nvSpPr>
            <p:spPr>
              <a:xfrm>
                <a:off x="8125729" y="1905687"/>
                <a:ext cx="1387318" cy="6463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CCF6BE9-DCF7-CF61-5142-AEC2A2D68FBA}"/>
                  </a:ext>
                </a:extLst>
              </p:cNvPr>
              <p:cNvSpPr txBox="1"/>
              <p:nvPr/>
            </p:nvSpPr>
            <p:spPr>
              <a:xfrm>
                <a:off x="9481401" y="3639520"/>
                <a:ext cx="196267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600" i="1" smtClean="0">
                          <a:solidFill>
                            <a:schemeClr val="accent6"/>
                          </a:solidFill>
                          <a:latin typeface="Cambria Math" panose="02040503050406030204" pitchFamily="18" charset="0"/>
                        </a:rPr>
                        <m:t>𝜃</m:t>
                      </m:r>
                      <m:r>
                        <a:rPr lang="zh-CN" altLang="en-US" sz="3600" i="1" smtClean="0">
                          <a:solidFill>
                            <a:schemeClr val="accent6"/>
                          </a:solidFill>
                          <a:latin typeface="Cambria Math" panose="02040503050406030204" pitchFamily="18" charset="0"/>
                        </a:rPr>
                        <m:t>∈</m:t>
                      </m:r>
                      <m:r>
                        <a:rPr lang="zh-CN" altLang="en-US" sz="3600" i="1" smtClean="0">
                          <a:solidFill>
                            <a:schemeClr val="accent6"/>
                          </a:solidFill>
                          <a:latin typeface="Cambria Math" panose="02040503050406030204" pitchFamily="18" charset="0"/>
                        </a:rPr>
                        <m:t>𝜗</m:t>
                      </m:r>
                    </m:oMath>
                  </m:oMathPara>
                </a14:m>
                <a:endParaRPr lang="zh-CN" altLang="en-US" sz="3600" dirty="0">
                  <a:solidFill>
                    <a:schemeClr val="accent6"/>
                  </a:solidFill>
                </a:endParaRPr>
              </a:p>
            </p:txBody>
          </p:sp>
        </mc:Choice>
        <mc:Fallback xmlns="">
          <p:sp>
            <p:nvSpPr>
              <p:cNvPr id="23" name="文本框 22">
                <a:extLst>
                  <a:ext uri="{FF2B5EF4-FFF2-40B4-BE49-F238E27FC236}">
                    <a16:creationId xmlns:a16="http://schemas.microsoft.com/office/drawing/2014/main" id="{CCCF6BE9-DCF7-CF61-5142-AEC2A2D68FBA}"/>
                  </a:ext>
                </a:extLst>
              </p:cNvPr>
              <p:cNvSpPr txBox="1">
                <a:spLocks noRot="1" noChangeAspect="1" noMove="1" noResize="1" noEditPoints="1" noAdjustHandles="1" noChangeArrowheads="1" noChangeShapeType="1" noTextEdit="1"/>
              </p:cNvSpPr>
              <p:nvPr/>
            </p:nvSpPr>
            <p:spPr>
              <a:xfrm>
                <a:off x="9481401" y="3639520"/>
                <a:ext cx="1962673" cy="646331"/>
              </a:xfrm>
              <a:prstGeom prst="rect">
                <a:avLst/>
              </a:prstGeom>
              <a:blipFill>
                <a:blip r:embed="rId9"/>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F83AF723-1A6C-6547-3864-28D380CB6852}"/>
              </a:ext>
            </a:extLst>
          </p:cNvPr>
          <p:cNvCxnSpPr>
            <a:cxnSpLocks/>
          </p:cNvCxnSpPr>
          <p:nvPr/>
        </p:nvCxnSpPr>
        <p:spPr>
          <a:xfrm flipH="1">
            <a:off x="7936992" y="2953512"/>
            <a:ext cx="882396" cy="197510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31" name="文本框 30">
            <a:extLst>
              <a:ext uri="{FF2B5EF4-FFF2-40B4-BE49-F238E27FC236}">
                <a16:creationId xmlns:a16="http://schemas.microsoft.com/office/drawing/2014/main" id="{55C9A20D-99CF-1BB6-EC52-B9B93F8A6A39}"/>
              </a:ext>
            </a:extLst>
          </p:cNvPr>
          <p:cNvSpPr txBox="1"/>
          <p:nvPr/>
        </p:nvSpPr>
        <p:spPr>
          <a:xfrm>
            <a:off x="6663332" y="3453092"/>
            <a:ext cx="1714858" cy="523220"/>
          </a:xfrm>
          <a:prstGeom prst="rect">
            <a:avLst/>
          </a:prstGeom>
          <a:noFill/>
        </p:spPr>
        <p:txBody>
          <a:bodyPr wrap="square" rtlCol="0">
            <a:spAutoFit/>
          </a:bodyPr>
          <a:lstStyle/>
          <a:p>
            <a:r>
              <a:rPr lang="en-US" altLang="zh-CN" sz="2800" dirty="0">
                <a:solidFill>
                  <a:srgbClr val="C00000"/>
                </a:solidFill>
              </a:rPr>
              <a:t>Sampling</a:t>
            </a:r>
            <a:endParaRPr lang="zh-CN" altLang="en-US" sz="2800" dirty="0">
              <a:solidFill>
                <a:srgbClr val="C00000"/>
              </a:solidFill>
            </a:endParaRPr>
          </a:p>
        </p:txBody>
      </p:sp>
      <p:pic>
        <p:nvPicPr>
          <p:cNvPr id="33" name="图片 32">
            <a:extLst>
              <a:ext uri="{FF2B5EF4-FFF2-40B4-BE49-F238E27FC236}">
                <a16:creationId xmlns:a16="http://schemas.microsoft.com/office/drawing/2014/main" id="{4D178473-5069-9324-49E6-C1B160FDB3C2}"/>
              </a:ext>
            </a:extLst>
          </p:cNvPr>
          <p:cNvPicPr>
            <a:picLocks noChangeAspect="1"/>
          </p:cNvPicPr>
          <p:nvPr/>
        </p:nvPicPr>
        <p:blipFill>
          <a:blip r:embed="rId10"/>
          <a:stretch>
            <a:fillRect/>
          </a:stretch>
        </p:blipFill>
        <p:spPr>
          <a:xfrm>
            <a:off x="6235533" y="5035954"/>
            <a:ext cx="1476581" cy="1486107"/>
          </a:xfrm>
          <a:prstGeom prst="rect">
            <a:avLst/>
          </a:prstGeom>
        </p:spPr>
      </p:pic>
      <p:pic>
        <p:nvPicPr>
          <p:cNvPr id="35" name="图片 34">
            <a:extLst>
              <a:ext uri="{FF2B5EF4-FFF2-40B4-BE49-F238E27FC236}">
                <a16:creationId xmlns:a16="http://schemas.microsoft.com/office/drawing/2014/main" id="{E3DAED18-D84B-FAD5-7BDC-CE3FB9025E1C}"/>
              </a:ext>
            </a:extLst>
          </p:cNvPr>
          <p:cNvPicPr>
            <a:picLocks noChangeAspect="1"/>
          </p:cNvPicPr>
          <p:nvPr/>
        </p:nvPicPr>
        <p:blipFill>
          <a:blip r:embed="rId11"/>
          <a:stretch>
            <a:fillRect/>
          </a:stretch>
        </p:blipFill>
        <p:spPr>
          <a:xfrm>
            <a:off x="7766978" y="5035954"/>
            <a:ext cx="1476581" cy="1486107"/>
          </a:xfrm>
          <a:prstGeom prst="rect">
            <a:avLst/>
          </a:prstGeom>
        </p:spPr>
      </p:pic>
      <p:pic>
        <p:nvPicPr>
          <p:cNvPr id="37" name="图片 36">
            <a:extLst>
              <a:ext uri="{FF2B5EF4-FFF2-40B4-BE49-F238E27FC236}">
                <a16:creationId xmlns:a16="http://schemas.microsoft.com/office/drawing/2014/main" id="{3EFCC6F9-ECF5-0CBC-6E74-70D4F5662E42}"/>
              </a:ext>
            </a:extLst>
          </p:cNvPr>
          <p:cNvPicPr>
            <a:picLocks noChangeAspect="1"/>
          </p:cNvPicPr>
          <p:nvPr/>
        </p:nvPicPr>
        <p:blipFill>
          <a:blip r:embed="rId12"/>
          <a:stretch>
            <a:fillRect/>
          </a:stretch>
        </p:blipFill>
        <p:spPr>
          <a:xfrm>
            <a:off x="9298423" y="5035953"/>
            <a:ext cx="1431233" cy="1486107"/>
          </a:xfrm>
          <a:prstGeom prst="rect">
            <a:avLst/>
          </a:prstGeom>
        </p:spPr>
      </p:pic>
      <p:cxnSp>
        <p:nvCxnSpPr>
          <p:cNvPr id="40" name="直接箭头连接符 39">
            <a:extLst>
              <a:ext uri="{FF2B5EF4-FFF2-40B4-BE49-F238E27FC236}">
                <a16:creationId xmlns:a16="http://schemas.microsoft.com/office/drawing/2014/main" id="{F2166FD3-0035-AE92-17B5-C7A86F3B1FC8}"/>
              </a:ext>
            </a:extLst>
          </p:cNvPr>
          <p:cNvCxnSpPr>
            <a:cxnSpLocks/>
          </p:cNvCxnSpPr>
          <p:nvPr/>
        </p:nvCxnSpPr>
        <p:spPr>
          <a:xfrm>
            <a:off x="5364958" y="2743198"/>
            <a:ext cx="345443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905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2089" y="75962"/>
            <a:ext cx="1782366" cy="5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连接符 32"/>
          <p:cNvCxnSpPr/>
          <p:nvPr userDrawn="1"/>
        </p:nvCxnSpPr>
        <p:spPr>
          <a:xfrm flipV="1">
            <a:off x="1905" y="718900"/>
            <a:ext cx="12209780" cy="5715"/>
          </a:xfrm>
          <a:prstGeom prst="line">
            <a:avLst/>
          </a:prstGeom>
          <a:ln w="177800">
            <a:solidFill>
              <a:srgbClr val="0B64BF"/>
            </a:solidFill>
          </a:ln>
        </p:spPr>
        <p:style>
          <a:lnRef idx="1">
            <a:schemeClr val="accent1"/>
          </a:lnRef>
          <a:fillRef idx="0">
            <a:schemeClr val="accent1"/>
          </a:fillRef>
          <a:effectRef idx="0">
            <a:schemeClr val="accent1"/>
          </a:effectRef>
          <a:fontRef idx="minor">
            <a:schemeClr val="tx1"/>
          </a:fontRef>
        </p:style>
      </p:cxnSp>
      <p:pic>
        <p:nvPicPr>
          <p:cNvPr id="10" name="图片 9"/>
          <p:cNvPicPr/>
          <p:nvPr userDrawn="1"/>
        </p:nvPicPr>
        <p:blipFill>
          <a:blip r:embed="rId5"/>
          <a:srcRect l="2008" t="2362" r="2410" b="2078"/>
          <a:stretch>
            <a:fillRect/>
          </a:stretch>
        </p:blipFill>
        <p:spPr>
          <a:xfrm>
            <a:off x="11630660" y="76200"/>
            <a:ext cx="561023" cy="543878"/>
          </a:xfrm>
          <a:prstGeom prst="ellipse">
            <a:avLst/>
          </a:prstGeom>
          <a:noFill/>
          <a:ln w="9525">
            <a:noFill/>
          </a:ln>
        </p:spPr>
      </p:pic>
      <p:cxnSp>
        <p:nvCxnSpPr>
          <p:cNvPr id="2" name="直接连接符 1"/>
          <p:cNvCxnSpPr/>
          <p:nvPr userDrawn="1"/>
        </p:nvCxnSpPr>
        <p:spPr>
          <a:xfrm flipV="1">
            <a:off x="1905" y="6408500"/>
            <a:ext cx="12209780" cy="5715"/>
          </a:xfrm>
          <a:prstGeom prst="line">
            <a:avLst/>
          </a:prstGeom>
          <a:ln w="177800">
            <a:solidFill>
              <a:srgbClr val="0B64BF"/>
            </a:solidFill>
          </a:ln>
        </p:spPr>
        <p:style>
          <a:lnRef idx="1">
            <a:schemeClr val="accent1"/>
          </a:lnRef>
          <a:fillRef idx="0">
            <a:schemeClr val="accent1"/>
          </a:fillRef>
          <a:effectRef idx="0">
            <a:schemeClr val="accent1"/>
          </a:effectRef>
          <a:fontRef idx="minor">
            <a:schemeClr val="tx1"/>
          </a:fontRef>
        </p:style>
      </p:cxnSp>
      <p:sp>
        <p:nvSpPr>
          <p:cNvPr id="14" name="灯片编号占位符 13"/>
          <p:cNvSpPr>
            <a:spLocks noGrp="1"/>
          </p:cNvSpPr>
          <p:nvPr>
            <p:ph type="sldNum" sz="quarter" idx="12"/>
            <p:custDataLst>
              <p:tags r:id="rId1"/>
            </p:custDataLst>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600" b="1"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600" b="1"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3" name="TextBox 2"/>
          <p:cNvSpPr txBox="1"/>
          <p:nvPr/>
        </p:nvSpPr>
        <p:spPr>
          <a:xfrm>
            <a:off x="616972" y="2831674"/>
            <a:ext cx="10741897"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rgbClr val="5B9BD5">
                    <a:lumMod val="50000"/>
                  </a:srgbClr>
                </a:solidFill>
                <a:effectLst/>
                <a:uLnTx/>
                <a:uFillTx/>
                <a:latin typeface="Calibri"/>
                <a:ea typeface="微软雅黑" panose="020B0503020204020204" pitchFamily="34" charset="-122"/>
                <a:cs typeface="+mn-cs"/>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4400" dirty="0">
              <a:solidFill>
                <a:srgbClr val="5B9BD5">
                  <a:lumMod val="50000"/>
                </a:srgbClr>
              </a:solidFill>
              <a:latin typeface="Calibri"/>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400" b="0" i="0" u="none" strike="noStrike" kern="1200" cap="none" spc="0" normalizeH="0" baseline="0" noProof="0" dirty="0">
              <a:ln>
                <a:noFill/>
              </a:ln>
              <a:solidFill>
                <a:srgbClr val="5B9BD5">
                  <a:lumMod val="50000"/>
                </a:srgb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96368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1E1939-1099-667E-D418-C99F46343272}"/>
              </a:ext>
            </a:extLst>
          </p:cNvPr>
          <p:cNvSpPr txBox="1"/>
          <p:nvPr/>
        </p:nvSpPr>
        <p:spPr>
          <a:xfrm>
            <a:off x="7598664" y="344423"/>
            <a:ext cx="4069080" cy="1569660"/>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显式生成模型</a:t>
            </a:r>
            <a:endParaRPr lang="en-US" altLang="zh-CN" sz="3200" dirty="0">
              <a:latin typeface="微软雅黑" panose="020B0503020204020204" pitchFamily="34" charset="-122"/>
              <a:ea typeface="微软雅黑" panose="020B0503020204020204" pitchFamily="34" charset="-122"/>
            </a:endParaRPr>
          </a:p>
          <a:p>
            <a:pPr algn="ct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对概率密度进行建模</a:t>
            </a:r>
          </a:p>
        </p:txBody>
      </p:sp>
      <p:sp>
        <p:nvSpPr>
          <p:cNvPr id="3" name="文本框 2">
            <a:extLst>
              <a:ext uri="{FF2B5EF4-FFF2-40B4-BE49-F238E27FC236}">
                <a16:creationId xmlns:a16="http://schemas.microsoft.com/office/drawing/2014/main" id="{1D55174B-C261-0849-041A-829E27D65E19}"/>
              </a:ext>
            </a:extLst>
          </p:cNvPr>
          <p:cNvSpPr txBox="1"/>
          <p:nvPr/>
        </p:nvSpPr>
        <p:spPr>
          <a:xfrm>
            <a:off x="5669280" y="274319"/>
            <a:ext cx="1042416" cy="646331"/>
          </a:xfrm>
          <a:prstGeom prst="rect">
            <a:avLst/>
          </a:prstGeom>
          <a:noFill/>
        </p:spPr>
        <p:txBody>
          <a:bodyPr wrap="square" rtlCol="0">
            <a:spAutoFit/>
          </a:bodyPr>
          <a:lstStyle/>
          <a:p>
            <a:r>
              <a:rPr lang="en-US" altLang="zh-CN" sz="3600" dirty="0"/>
              <a:t>and</a:t>
            </a:r>
            <a:endParaRPr lang="zh-CN" altLang="en-US" sz="3600" dirty="0"/>
          </a:p>
        </p:txBody>
      </p:sp>
      <p:sp>
        <p:nvSpPr>
          <p:cNvPr id="4" name="文本框 3">
            <a:extLst>
              <a:ext uri="{FF2B5EF4-FFF2-40B4-BE49-F238E27FC236}">
                <a16:creationId xmlns:a16="http://schemas.microsoft.com/office/drawing/2014/main" id="{7B1E85C3-F8B2-8EBA-6F66-BE70AEE545E8}"/>
              </a:ext>
            </a:extLst>
          </p:cNvPr>
          <p:cNvSpPr txBox="1"/>
          <p:nvPr/>
        </p:nvSpPr>
        <p:spPr>
          <a:xfrm>
            <a:off x="646176" y="344423"/>
            <a:ext cx="4069080" cy="1569660"/>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隐式生成模型</a:t>
            </a:r>
            <a:endParaRPr lang="en-US" altLang="zh-CN" sz="3200" dirty="0">
              <a:latin typeface="微软雅黑" panose="020B0503020204020204" pitchFamily="34" charset="-122"/>
              <a:ea typeface="微软雅黑" panose="020B0503020204020204" pitchFamily="34" charset="-122"/>
            </a:endParaRPr>
          </a:p>
          <a:p>
            <a:pPr algn="ct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对数据采样过程建模</a:t>
            </a:r>
          </a:p>
        </p:txBody>
      </p:sp>
      <p:sp>
        <p:nvSpPr>
          <p:cNvPr id="5" name="文本框 4">
            <a:extLst>
              <a:ext uri="{FF2B5EF4-FFF2-40B4-BE49-F238E27FC236}">
                <a16:creationId xmlns:a16="http://schemas.microsoft.com/office/drawing/2014/main" id="{107B6C2D-2417-BD18-A298-96311651B37E}"/>
              </a:ext>
            </a:extLst>
          </p:cNvPr>
          <p:cNvSpPr txBox="1"/>
          <p:nvPr/>
        </p:nvSpPr>
        <p:spPr>
          <a:xfrm>
            <a:off x="1234440" y="5019743"/>
            <a:ext cx="3273552" cy="707886"/>
          </a:xfrm>
          <a:prstGeom prst="rect">
            <a:avLst/>
          </a:prstGeom>
          <a:noFill/>
        </p:spPr>
        <p:txBody>
          <a:bodyPr wrap="square" rtlCol="0">
            <a:spAutoFit/>
          </a:bodyPr>
          <a:lstStyle/>
          <a:p>
            <a:r>
              <a:rPr lang="zh-CN" altLang="en-US" sz="4000" dirty="0"/>
              <a:t>生成对抗网络</a:t>
            </a:r>
          </a:p>
        </p:txBody>
      </p:sp>
      <p:sp>
        <p:nvSpPr>
          <p:cNvPr id="6" name="文本框 5">
            <a:extLst>
              <a:ext uri="{FF2B5EF4-FFF2-40B4-BE49-F238E27FC236}">
                <a16:creationId xmlns:a16="http://schemas.microsoft.com/office/drawing/2014/main" id="{D9D2AD64-6D1D-14C8-0960-707AFC697736}"/>
              </a:ext>
            </a:extLst>
          </p:cNvPr>
          <p:cNvSpPr txBox="1"/>
          <p:nvPr/>
        </p:nvSpPr>
        <p:spPr>
          <a:xfrm>
            <a:off x="8394192" y="4815527"/>
            <a:ext cx="3273552" cy="1323439"/>
          </a:xfrm>
          <a:prstGeom prst="rect">
            <a:avLst/>
          </a:prstGeom>
          <a:noFill/>
        </p:spPr>
        <p:txBody>
          <a:bodyPr wrap="square" rtlCol="0">
            <a:spAutoFit/>
          </a:bodyPr>
          <a:lstStyle/>
          <a:p>
            <a:pPr algn="ctr"/>
            <a:r>
              <a:rPr lang="zh-CN" altLang="en-US" sz="4000" dirty="0"/>
              <a:t>自回归模型</a:t>
            </a:r>
            <a:endParaRPr lang="en-US" altLang="zh-CN" sz="4000" dirty="0"/>
          </a:p>
          <a:p>
            <a:pPr algn="ctr"/>
            <a:r>
              <a:rPr lang="zh-CN" altLang="en-US" sz="4000" dirty="0"/>
              <a:t>  流模型</a:t>
            </a:r>
          </a:p>
        </p:txBody>
      </p:sp>
      <p:pic>
        <p:nvPicPr>
          <p:cNvPr id="10" name="图片 9">
            <a:extLst>
              <a:ext uri="{FF2B5EF4-FFF2-40B4-BE49-F238E27FC236}">
                <a16:creationId xmlns:a16="http://schemas.microsoft.com/office/drawing/2014/main" id="{9B86E5AF-C534-66EB-46D7-1160BFADC791}"/>
              </a:ext>
            </a:extLst>
          </p:cNvPr>
          <p:cNvPicPr>
            <a:picLocks noChangeAspect="1"/>
          </p:cNvPicPr>
          <p:nvPr/>
        </p:nvPicPr>
        <p:blipFill>
          <a:blip r:embed="rId2"/>
          <a:stretch>
            <a:fillRect/>
          </a:stretch>
        </p:blipFill>
        <p:spPr>
          <a:xfrm>
            <a:off x="6838468" y="2532931"/>
            <a:ext cx="5353532" cy="1792137"/>
          </a:xfrm>
          <a:prstGeom prst="rect">
            <a:avLst/>
          </a:prstGeom>
        </p:spPr>
      </p:pic>
      <p:pic>
        <p:nvPicPr>
          <p:cNvPr id="9" name="图片 8">
            <a:extLst>
              <a:ext uri="{FF2B5EF4-FFF2-40B4-BE49-F238E27FC236}">
                <a16:creationId xmlns:a16="http://schemas.microsoft.com/office/drawing/2014/main" id="{C78EEAC7-5A44-912C-A307-D8EF5C7EC638}"/>
              </a:ext>
            </a:extLst>
          </p:cNvPr>
          <p:cNvPicPr>
            <a:picLocks noChangeAspect="1"/>
          </p:cNvPicPr>
          <p:nvPr/>
        </p:nvPicPr>
        <p:blipFill>
          <a:blip r:embed="rId3"/>
          <a:stretch>
            <a:fillRect/>
          </a:stretch>
        </p:blipFill>
        <p:spPr>
          <a:xfrm>
            <a:off x="221850" y="2456817"/>
            <a:ext cx="5788806" cy="2358710"/>
          </a:xfrm>
          <a:prstGeom prst="rect">
            <a:avLst/>
          </a:prstGeom>
        </p:spPr>
      </p:pic>
    </p:spTree>
    <p:extLst>
      <p:ext uri="{BB962C8B-B14F-4D97-AF65-F5344CB8AC3E}">
        <p14:creationId xmlns:p14="http://schemas.microsoft.com/office/powerpoint/2010/main" val="344800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0EDD48-64E9-A56F-331F-51750C9F06C3}"/>
              </a:ext>
            </a:extLst>
          </p:cNvPr>
          <p:cNvSpPr txBox="1"/>
          <p:nvPr/>
        </p:nvSpPr>
        <p:spPr>
          <a:xfrm>
            <a:off x="0" y="118559"/>
            <a:ext cx="11585448" cy="553998"/>
          </a:xfrm>
          <a:prstGeom prst="rect">
            <a:avLst/>
          </a:prstGeom>
          <a:noFill/>
        </p:spPr>
        <p:txBody>
          <a:bodyPr wrap="square" rtlCol="0">
            <a:spAutoFit/>
          </a:bodyPr>
          <a:lstStyle/>
          <a:p>
            <a:r>
              <a:rPr lang="zh-CN" altLang="en-US" sz="3000" dirty="0"/>
              <a:t>估计</a:t>
            </a:r>
            <a:r>
              <a:rPr lang="zh-CN" altLang="en-US" sz="3000" b="1" dirty="0"/>
              <a:t>数据分布相关的梯度  </a:t>
            </a:r>
            <a:r>
              <a:rPr lang="zh-CN" altLang="en-US" sz="3000" dirty="0"/>
              <a:t>并基于</a:t>
            </a:r>
            <a:r>
              <a:rPr lang="zh-CN" altLang="en-US" sz="3000" b="1" dirty="0"/>
              <a:t>郎之万动力学</a:t>
            </a:r>
            <a:r>
              <a:rPr lang="zh-CN" altLang="en-US" sz="3000" dirty="0"/>
              <a:t>的思想来生成样本</a:t>
            </a:r>
          </a:p>
        </p:txBody>
      </p:sp>
      <p:pic>
        <p:nvPicPr>
          <p:cNvPr id="4" name="图片 3">
            <a:extLst>
              <a:ext uri="{FF2B5EF4-FFF2-40B4-BE49-F238E27FC236}">
                <a16:creationId xmlns:a16="http://schemas.microsoft.com/office/drawing/2014/main" id="{6BF87067-EA7B-8280-45CD-335234EB8CA9}"/>
              </a:ext>
            </a:extLst>
          </p:cNvPr>
          <p:cNvPicPr>
            <a:picLocks noChangeAspect="1"/>
          </p:cNvPicPr>
          <p:nvPr/>
        </p:nvPicPr>
        <p:blipFill>
          <a:blip r:embed="rId2"/>
          <a:stretch>
            <a:fillRect/>
          </a:stretch>
        </p:blipFill>
        <p:spPr>
          <a:xfrm>
            <a:off x="766401" y="1939498"/>
            <a:ext cx="2562015" cy="2571451"/>
          </a:xfrm>
          <a:prstGeom prst="rect">
            <a:avLst/>
          </a:prstGeom>
        </p:spPr>
      </p:pic>
      <p:pic>
        <p:nvPicPr>
          <p:cNvPr id="6" name="图片 5">
            <a:extLst>
              <a:ext uri="{FF2B5EF4-FFF2-40B4-BE49-F238E27FC236}">
                <a16:creationId xmlns:a16="http://schemas.microsoft.com/office/drawing/2014/main" id="{F67D85EE-B3CE-10CF-D8BF-D0D5C9068E8C}"/>
              </a:ext>
            </a:extLst>
          </p:cNvPr>
          <p:cNvPicPr>
            <a:picLocks noChangeAspect="1"/>
          </p:cNvPicPr>
          <p:nvPr/>
        </p:nvPicPr>
        <p:blipFill>
          <a:blip r:embed="rId3"/>
          <a:stretch>
            <a:fillRect/>
          </a:stretch>
        </p:blipFill>
        <p:spPr>
          <a:xfrm>
            <a:off x="5163136" y="1939498"/>
            <a:ext cx="2562014" cy="2571313"/>
          </a:xfrm>
          <a:prstGeom prst="rect">
            <a:avLst/>
          </a:prstGeom>
        </p:spPr>
      </p:pic>
      <p:pic>
        <p:nvPicPr>
          <p:cNvPr id="8" name="图片 7">
            <a:extLst>
              <a:ext uri="{FF2B5EF4-FFF2-40B4-BE49-F238E27FC236}">
                <a16:creationId xmlns:a16="http://schemas.microsoft.com/office/drawing/2014/main" id="{3EDD4711-96D2-0295-988A-B6051325BF75}"/>
              </a:ext>
            </a:extLst>
          </p:cNvPr>
          <p:cNvPicPr>
            <a:picLocks noChangeAspect="1"/>
          </p:cNvPicPr>
          <p:nvPr/>
        </p:nvPicPr>
        <p:blipFill>
          <a:blip r:embed="rId4"/>
          <a:stretch>
            <a:fillRect/>
          </a:stretch>
        </p:blipFill>
        <p:spPr>
          <a:xfrm>
            <a:off x="9316425" y="1939498"/>
            <a:ext cx="2429214" cy="2419688"/>
          </a:xfrm>
          <a:prstGeom prst="rect">
            <a:avLst/>
          </a:prstGeom>
        </p:spPr>
      </p:pic>
      <p:sp>
        <p:nvSpPr>
          <p:cNvPr id="9" name="文本框 8">
            <a:extLst>
              <a:ext uri="{FF2B5EF4-FFF2-40B4-BE49-F238E27FC236}">
                <a16:creationId xmlns:a16="http://schemas.microsoft.com/office/drawing/2014/main" id="{DD9588FE-FB23-ED93-C08C-DF71825FA297}"/>
              </a:ext>
            </a:extLst>
          </p:cNvPr>
          <p:cNvSpPr txBox="1"/>
          <p:nvPr/>
        </p:nvSpPr>
        <p:spPr>
          <a:xfrm>
            <a:off x="5792724" y="4656549"/>
            <a:ext cx="1410553" cy="523220"/>
          </a:xfrm>
          <a:prstGeom prst="rect">
            <a:avLst/>
          </a:prstGeom>
          <a:noFill/>
        </p:spPr>
        <p:txBody>
          <a:bodyPr wrap="square" rtlCol="0">
            <a:spAutoFit/>
          </a:bodyPr>
          <a:lstStyle/>
          <a:p>
            <a:r>
              <a:rPr lang="en-US" altLang="zh-CN" sz="2800" dirty="0">
                <a:solidFill>
                  <a:srgbClr val="C00000"/>
                </a:solidFill>
              </a:rPr>
              <a:t>Scores</a:t>
            </a:r>
            <a:endParaRPr lang="zh-CN" altLang="en-US" sz="2800" dirty="0">
              <a:solidFill>
                <a:srgbClr val="C00000"/>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3149C38-8A9E-4ED3-9A7D-BD3965949D34}"/>
                  </a:ext>
                </a:extLst>
              </p:cNvPr>
              <p:cNvSpPr txBox="1"/>
              <p:nvPr/>
            </p:nvSpPr>
            <p:spPr>
              <a:xfrm>
                <a:off x="258908" y="5325369"/>
                <a:ext cx="3576999" cy="461665"/>
              </a:xfrm>
              <a:prstGeom prst="rect">
                <a:avLst/>
              </a:prstGeom>
              <a:noFill/>
            </p:spPr>
            <p:txBody>
              <a:bodyPr wrap="square" rtlCol="0">
                <a:spAutoFit/>
              </a:bodyPr>
              <a:lstStyle/>
              <a:p>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a14:m>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a14:m>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a14:m>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𝑁</m:t>
                        </m:r>
                      </m:sub>
                    </m:sSub>
                  </m:oMath>
                </a14:m>
                <a:r>
                  <a:rPr lang="en-US" altLang="zh-CN" sz="2400" dirty="0"/>
                  <a:t>}   ~   p(x)</a:t>
                </a:r>
                <a:endParaRPr lang="zh-CN" altLang="en-US" sz="2400" dirty="0"/>
              </a:p>
            </p:txBody>
          </p:sp>
        </mc:Choice>
        <mc:Fallback xmlns="">
          <p:sp>
            <p:nvSpPr>
              <p:cNvPr id="10" name="文本框 9">
                <a:extLst>
                  <a:ext uri="{FF2B5EF4-FFF2-40B4-BE49-F238E27FC236}">
                    <a16:creationId xmlns:a16="http://schemas.microsoft.com/office/drawing/2014/main" id="{E3149C38-8A9E-4ED3-9A7D-BD3965949D34}"/>
                  </a:ext>
                </a:extLst>
              </p:cNvPr>
              <p:cNvSpPr txBox="1">
                <a:spLocks noRot="1" noChangeAspect="1" noMove="1" noResize="1" noEditPoints="1" noAdjustHandles="1" noChangeArrowheads="1" noChangeShapeType="1" noTextEdit="1"/>
              </p:cNvSpPr>
              <p:nvPr/>
            </p:nvSpPr>
            <p:spPr>
              <a:xfrm>
                <a:off x="258908" y="5325369"/>
                <a:ext cx="3576999" cy="461665"/>
              </a:xfrm>
              <a:prstGeom prst="rect">
                <a:avLst/>
              </a:prstGeom>
              <a:blipFill>
                <a:blip r:embed="rId5"/>
                <a:stretch>
                  <a:fillRect l="-2555" t="-9333" r="-1363" b="-32000"/>
                </a:stretch>
              </a:blipFill>
            </p:spPr>
            <p:txBody>
              <a:bodyPr/>
              <a:lstStyle/>
              <a:p>
                <a:r>
                  <a:rPr lang="zh-CN" altLang="en-US">
                    <a:noFill/>
                  </a:rPr>
                  <a:t> </a:t>
                </a:r>
              </a:p>
            </p:txBody>
          </p:sp>
        </mc:Fallback>
      </mc:AlternateContent>
      <p:sp>
        <p:nvSpPr>
          <p:cNvPr id="11" name="箭头: 右 10">
            <a:extLst>
              <a:ext uri="{FF2B5EF4-FFF2-40B4-BE49-F238E27FC236}">
                <a16:creationId xmlns:a16="http://schemas.microsoft.com/office/drawing/2014/main" id="{51FEC635-6F5D-1E36-5088-B58DAD3F8E27}"/>
              </a:ext>
            </a:extLst>
          </p:cNvPr>
          <p:cNvSpPr/>
          <p:nvPr/>
        </p:nvSpPr>
        <p:spPr>
          <a:xfrm>
            <a:off x="3493008" y="3149342"/>
            <a:ext cx="1536192" cy="27965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B2FF172-83F3-4638-7DBF-6FB55B58DDC0}"/>
              </a:ext>
            </a:extLst>
          </p:cNvPr>
          <p:cNvSpPr txBox="1"/>
          <p:nvPr/>
        </p:nvSpPr>
        <p:spPr>
          <a:xfrm>
            <a:off x="3506724" y="3528189"/>
            <a:ext cx="1478104" cy="830997"/>
          </a:xfrm>
          <a:prstGeom prst="rect">
            <a:avLst/>
          </a:prstGeom>
          <a:noFill/>
        </p:spPr>
        <p:txBody>
          <a:bodyPr wrap="square" rtlCol="0">
            <a:spAutoFit/>
          </a:bodyPr>
          <a:lstStyle/>
          <a:p>
            <a:pPr algn="ctr"/>
            <a:r>
              <a:rPr lang="en-US" altLang="zh-CN" sz="2400" dirty="0">
                <a:solidFill>
                  <a:schemeClr val="accent6"/>
                </a:solidFill>
              </a:rPr>
              <a:t>Score</a:t>
            </a:r>
          </a:p>
          <a:p>
            <a:pPr algn="ctr"/>
            <a:r>
              <a:rPr lang="en-US" altLang="zh-CN" sz="2400" dirty="0">
                <a:solidFill>
                  <a:schemeClr val="accent6"/>
                </a:solidFill>
              </a:rPr>
              <a:t>matching</a:t>
            </a:r>
            <a:endParaRPr lang="zh-CN" altLang="en-US" sz="2400" dirty="0">
              <a:solidFill>
                <a:schemeClr val="accent6"/>
              </a:solidFill>
            </a:endParaRPr>
          </a:p>
        </p:txBody>
      </p:sp>
      <p:sp>
        <p:nvSpPr>
          <p:cNvPr id="13" name="箭头: 右 12">
            <a:extLst>
              <a:ext uri="{FF2B5EF4-FFF2-40B4-BE49-F238E27FC236}">
                <a16:creationId xmlns:a16="http://schemas.microsoft.com/office/drawing/2014/main" id="{E56252D9-3C54-FE00-927C-234E0A843142}"/>
              </a:ext>
            </a:extLst>
          </p:cNvPr>
          <p:cNvSpPr/>
          <p:nvPr/>
        </p:nvSpPr>
        <p:spPr>
          <a:xfrm>
            <a:off x="7799067" y="3149342"/>
            <a:ext cx="1443441" cy="30303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63D9FD0-5EF1-6B33-4338-ABB02FE417AE}"/>
              </a:ext>
            </a:extLst>
          </p:cNvPr>
          <p:cNvSpPr txBox="1"/>
          <p:nvPr/>
        </p:nvSpPr>
        <p:spPr>
          <a:xfrm>
            <a:off x="7801363" y="3528189"/>
            <a:ext cx="1478104" cy="830997"/>
          </a:xfrm>
          <a:prstGeom prst="rect">
            <a:avLst/>
          </a:prstGeom>
          <a:noFill/>
        </p:spPr>
        <p:txBody>
          <a:bodyPr wrap="square" rtlCol="0">
            <a:spAutoFit/>
          </a:bodyPr>
          <a:lstStyle/>
          <a:p>
            <a:pPr algn="ctr"/>
            <a:r>
              <a:rPr lang="en-US" altLang="zh-CN" sz="2400" dirty="0">
                <a:solidFill>
                  <a:schemeClr val="accent6"/>
                </a:solidFill>
              </a:rPr>
              <a:t>Langevin</a:t>
            </a:r>
          </a:p>
          <a:p>
            <a:pPr algn="ctr"/>
            <a:r>
              <a:rPr lang="en-US" altLang="zh-CN" sz="2400" dirty="0">
                <a:solidFill>
                  <a:schemeClr val="accent6"/>
                </a:solidFill>
              </a:rPr>
              <a:t>dynamics</a:t>
            </a:r>
            <a:endParaRPr lang="zh-CN" altLang="en-US" sz="2400" dirty="0">
              <a:solidFill>
                <a:schemeClr val="accent6"/>
              </a:solidFill>
            </a:endParaRPr>
          </a:p>
        </p:txBody>
      </p:sp>
      <p:sp>
        <p:nvSpPr>
          <p:cNvPr id="15" name="文本框 14">
            <a:extLst>
              <a:ext uri="{FF2B5EF4-FFF2-40B4-BE49-F238E27FC236}">
                <a16:creationId xmlns:a16="http://schemas.microsoft.com/office/drawing/2014/main" id="{48643D0D-2DCB-A5F0-1392-1708BE50D18B}"/>
              </a:ext>
            </a:extLst>
          </p:cNvPr>
          <p:cNvSpPr txBox="1"/>
          <p:nvPr/>
        </p:nvSpPr>
        <p:spPr>
          <a:xfrm>
            <a:off x="859536" y="4656549"/>
            <a:ext cx="2468880" cy="523220"/>
          </a:xfrm>
          <a:prstGeom prst="rect">
            <a:avLst/>
          </a:prstGeom>
          <a:noFill/>
        </p:spPr>
        <p:txBody>
          <a:bodyPr wrap="square" rtlCol="0">
            <a:spAutoFit/>
          </a:bodyPr>
          <a:lstStyle/>
          <a:p>
            <a:r>
              <a:rPr lang="en-US" altLang="zh-CN" sz="2800" dirty="0">
                <a:solidFill>
                  <a:srgbClr val="C00000"/>
                </a:solidFill>
              </a:rPr>
              <a:t>Data   samples</a:t>
            </a:r>
            <a:endParaRPr lang="zh-CN" altLang="en-US" sz="2800" dirty="0">
              <a:solidFill>
                <a:srgbClr val="C00000"/>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0BFB2C7-AB9C-0206-3B73-A963BB4E10FF}"/>
                  </a:ext>
                </a:extLst>
              </p:cNvPr>
              <p:cNvSpPr txBox="1"/>
              <p:nvPr/>
            </p:nvSpPr>
            <p:spPr>
              <a:xfrm>
                <a:off x="5285232" y="5325369"/>
                <a:ext cx="2944368" cy="461665"/>
              </a:xfrm>
              <a:prstGeom prst="rect">
                <a:avLst/>
              </a:prstGeom>
              <a:noFill/>
            </p:spPr>
            <p:txBody>
              <a:bodyPr wrap="squar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zh-CN" altLang="en-US" sz="2400" i="1" smtClean="0">
                            <a:latin typeface="Cambria Math" panose="02040503050406030204" pitchFamily="18" charset="0"/>
                          </a:rPr>
                          <m:t>𝜃</m:t>
                        </m:r>
                      </m:sub>
                    </m:sSub>
                  </m:oMath>
                </a14:m>
                <a:r>
                  <a:rPr lang="en-US" altLang="zh-CN" sz="2400" dirty="0"/>
                  <a:t>(x)</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m:rPr>
                            <m:sty m:val="p"/>
                          </m:rPr>
                          <a:rPr lang="en-US" altLang="zh-CN" sz="2400" i="1" smtClean="0">
                            <a:latin typeface="Cambria Math" panose="02040503050406030204" pitchFamily="18" charset="0"/>
                            <a:ea typeface="Cambria Math" panose="02040503050406030204" pitchFamily="18" charset="0"/>
                          </a:rPr>
                          <m:t>∇</m:t>
                        </m:r>
                      </m:e>
                      <m:sub>
                        <m:r>
                          <a:rPr lang="en-US" altLang="zh-CN" sz="2400" b="0" i="1" smtClean="0">
                            <a:latin typeface="Cambria Math" panose="02040503050406030204" pitchFamily="18" charset="0"/>
                            <a:ea typeface="Cambria Math" panose="02040503050406030204" pitchFamily="18" charset="0"/>
                          </a:rPr>
                          <m:t>𝑥</m:t>
                        </m:r>
                      </m:sub>
                    </m:sSub>
                    <m:r>
                      <m:rPr>
                        <m:sty m:val="p"/>
                      </m:rPr>
                      <a:rPr lang="en-US" altLang="zh-CN" sz="2400" b="0" i="0" smtClean="0">
                        <a:latin typeface="Cambria Math" panose="02040503050406030204" pitchFamily="18" charset="0"/>
                        <a:ea typeface="Cambria Math" panose="02040503050406030204" pitchFamily="18" charset="0"/>
                      </a:rPr>
                      <m:t>logp</m:t>
                    </m:r>
                    <m:r>
                      <a:rPr lang="en-US" altLang="zh-CN" sz="2400" b="0" i="0"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x</m:t>
                    </m:r>
                    <m:r>
                      <a:rPr lang="en-US" altLang="zh-CN" sz="2400" b="0" i="0" smtClean="0">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16" name="文本框 15">
                <a:extLst>
                  <a:ext uri="{FF2B5EF4-FFF2-40B4-BE49-F238E27FC236}">
                    <a16:creationId xmlns:a16="http://schemas.microsoft.com/office/drawing/2014/main" id="{B0BFB2C7-AB9C-0206-3B73-A963BB4E10FF}"/>
                  </a:ext>
                </a:extLst>
              </p:cNvPr>
              <p:cNvSpPr txBox="1">
                <a:spLocks noRot="1" noChangeAspect="1" noMove="1" noResize="1" noEditPoints="1" noAdjustHandles="1" noChangeArrowheads="1" noChangeShapeType="1" noTextEdit="1"/>
              </p:cNvSpPr>
              <p:nvPr/>
            </p:nvSpPr>
            <p:spPr>
              <a:xfrm>
                <a:off x="5285232" y="5325369"/>
                <a:ext cx="2944368" cy="461665"/>
              </a:xfrm>
              <a:prstGeom prst="rect">
                <a:avLst/>
              </a:prstGeom>
              <a:blipFill>
                <a:blip r:embed="rId6"/>
                <a:stretch>
                  <a:fillRect l="-414" t="-9333" b="-32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E33495AA-4689-C0E7-73F3-40F8F7F7F521}"/>
              </a:ext>
            </a:extLst>
          </p:cNvPr>
          <p:cNvSpPr txBox="1"/>
          <p:nvPr/>
        </p:nvSpPr>
        <p:spPr>
          <a:xfrm>
            <a:off x="9369003" y="4656549"/>
            <a:ext cx="2468880" cy="523220"/>
          </a:xfrm>
          <a:prstGeom prst="rect">
            <a:avLst/>
          </a:prstGeom>
          <a:noFill/>
        </p:spPr>
        <p:txBody>
          <a:bodyPr wrap="square" rtlCol="0">
            <a:spAutoFit/>
          </a:bodyPr>
          <a:lstStyle/>
          <a:p>
            <a:r>
              <a:rPr lang="en-US" altLang="zh-CN" sz="2800" dirty="0">
                <a:solidFill>
                  <a:srgbClr val="C00000"/>
                </a:solidFill>
              </a:rPr>
              <a:t>New   samples</a:t>
            </a:r>
            <a:endParaRPr lang="zh-CN" altLang="en-US" sz="2800" dirty="0">
              <a:solidFill>
                <a:srgbClr val="C00000"/>
              </a:solidFill>
            </a:endParaRPr>
          </a:p>
        </p:txBody>
      </p:sp>
      <p:sp>
        <p:nvSpPr>
          <p:cNvPr id="5" name="文本框 4">
            <a:extLst>
              <a:ext uri="{FF2B5EF4-FFF2-40B4-BE49-F238E27FC236}">
                <a16:creationId xmlns:a16="http://schemas.microsoft.com/office/drawing/2014/main" id="{24309954-88EA-96A7-BC09-CB61A6C0907A}"/>
              </a:ext>
            </a:extLst>
          </p:cNvPr>
          <p:cNvSpPr txBox="1"/>
          <p:nvPr/>
        </p:nvSpPr>
        <p:spPr>
          <a:xfrm>
            <a:off x="1531619" y="713641"/>
            <a:ext cx="2304288" cy="366126"/>
          </a:xfrm>
          <a:prstGeom prst="rect">
            <a:avLst/>
          </a:prstGeom>
          <a:noFill/>
        </p:spPr>
        <p:txBody>
          <a:bodyPr wrap="square" rtlCol="0">
            <a:spAutoFit/>
          </a:bodyPr>
          <a:lstStyle/>
          <a:p>
            <a:r>
              <a:rPr lang="en-US" altLang="zh-CN" dirty="0">
                <a:latin typeface="Arial Black" panose="020B0A04020102020204" pitchFamily="34" charset="0"/>
              </a:rPr>
              <a:t>Score   Matching</a:t>
            </a:r>
            <a:endParaRPr lang="zh-CN" altLang="en-US" dirty="0">
              <a:latin typeface="Arial Black" panose="020B0A04020102020204" pitchFamily="34" charset="0"/>
            </a:endParaRPr>
          </a:p>
        </p:txBody>
      </p:sp>
      <p:sp>
        <p:nvSpPr>
          <p:cNvPr id="7" name="文本框 6">
            <a:extLst>
              <a:ext uri="{FF2B5EF4-FFF2-40B4-BE49-F238E27FC236}">
                <a16:creationId xmlns:a16="http://schemas.microsoft.com/office/drawing/2014/main" id="{6B442FDA-177C-E23D-4460-A09D0B1813FF}"/>
              </a:ext>
            </a:extLst>
          </p:cNvPr>
          <p:cNvSpPr txBox="1"/>
          <p:nvPr/>
        </p:nvSpPr>
        <p:spPr>
          <a:xfrm>
            <a:off x="5809318" y="675546"/>
            <a:ext cx="3470149" cy="369332"/>
          </a:xfrm>
          <a:prstGeom prst="rect">
            <a:avLst/>
          </a:prstGeom>
          <a:noFill/>
        </p:spPr>
        <p:txBody>
          <a:bodyPr wrap="square" rtlCol="0">
            <a:spAutoFit/>
          </a:bodyPr>
          <a:lstStyle/>
          <a:p>
            <a:r>
              <a:rPr lang="en-US" altLang="zh-CN" dirty="0">
                <a:latin typeface="Arial Black" panose="020B0A04020102020204" pitchFamily="34" charset="0"/>
              </a:rPr>
              <a:t>Langevin   Dynamics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98851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0F4FF4D-DD92-63B0-9E54-449886A7C7EE}"/>
                  </a:ext>
                </a:extLst>
              </p:cNvPr>
              <p:cNvSpPr txBox="1"/>
              <p:nvPr/>
            </p:nvSpPr>
            <p:spPr>
              <a:xfrm>
                <a:off x="0" y="0"/>
                <a:ext cx="11999976" cy="1156663"/>
              </a:xfrm>
              <a:prstGeom prst="rect">
                <a:avLst/>
              </a:prstGeom>
              <a:noFill/>
            </p:spPr>
            <p:txBody>
              <a:bodyPr wrap="square" rtlCol="0">
                <a:spAutoFit/>
              </a:bodyPr>
              <a:lstStyle/>
              <a:p>
                <a:r>
                  <a:rPr lang="en-US" altLang="zh-CN" sz="2800" dirty="0"/>
                  <a:t>“</a:t>
                </a:r>
                <a:r>
                  <a:rPr lang="zh-CN" altLang="en-US" sz="2800" dirty="0"/>
                  <a:t>数据分布相关的梯度</a:t>
                </a:r>
                <a:r>
                  <a:rPr lang="en-US" altLang="zh-CN" sz="2800" dirty="0"/>
                  <a:t>”</a:t>
                </a:r>
                <a:r>
                  <a:rPr lang="zh-CN" altLang="en-US" sz="2800" dirty="0"/>
                  <a:t>实质上是  </a:t>
                </a:r>
                <a:r>
                  <a:rPr lang="zh-CN" altLang="en-US" sz="2800" b="1" dirty="0"/>
                  <a:t>对数概率密度对于输入数据的梯度</a:t>
                </a:r>
                <a:r>
                  <a:rPr lang="en-US" altLang="zh-CN" sz="2800" b="1" dirty="0"/>
                  <a:t>(</a:t>
                </a:r>
                <a14:m>
                  <m:oMath xmlns:m="http://schemas.openxmlformats.org/officeDocument/2006/math">
                    <m:f>
                      <m:fPr>
                        <m:ctrlPr>
                          <a:rPr lang="en-US" altLang="zh-CN" sz="2800" b="1" i="1" smtClean="0">
                            <a:latin typeface="Cambria Math" panose="02040503050406030204" pitchFamily="18" charset="0"/>
                          </a:rPr>
                        </m:ctrlPr>
                      </m:fPr>
                      <m:num>
                        <m:r>
                          <a:rPr lang="zh-CN" altLang="en-US" sz="2800" b="1" i="1" smtClean="0">
                            <a:latin typeface="Cambria Math" panose="02040503050406030204" pitchFamily="18" charset="0"/>
                          </a:rPr>
                          <m:t>𝝏</m:t>
                        </m:r>
                        <m:r>
                          <a:rPr lang="en-US" altLang="zh-CN" sz="2800" b="1" i="1" smtClean="0">
                            <a:latin typeface="Cambria Math" panose="02040503050406030204" pitchFamily="18" charset="0"/>
                          </a:rPr>
                          <m:t>(</m:t>
                        </m:r>
                        <m:r>
                          <a:rPr lang="en-US" altLang="zh-CN" sz="2800" b="1" i="0" smtClean="0">
                            <a:latin typeface="Cambria Math" panose="02040503050406030204" pitchFamily="18" charset="0"/>
                          </a:rPr>
                          <m:t>𝐥𝐨𝐠</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num>
                      <m:den>
                        <m:r>
                          <a:rPr lang="zh-CN" altLang="en-US" sz="2800" b="1" i="1" smtClean="0">
                            <a:latin typeface="Cambria Math" panose="02040503050406030204" pitchFamily="18" charset="0"/>
                          </a:rPr>
                          <m:t>𝝏</m:t>
                        </m:r>
                        <m:r>
                          <a:rPr lang="en-US" altLang="zh-CN" sz="2800" b="1" i="1" smtClean="0">
                            <a:latin typeface="Cambria Math" panose="02040503050406030204" pitchFamily="18" charset="0"/>
                          </a:rPr>
                          <m:t>𝒙</m:t>
                        </m:r>
                      </m:den>
                    </m:f>
                  </m:oMath>
                </a14:m>
                <a:r>
                  <a:rPr lang="en-US" altLang="zh-CN" sz="2800" b="1" dirty="0"/>
                  <a:t>)</a:t>
                </a:r>
              </a:p>
              <a:p>
                <a:r>
                  <a:rPr lang="zh-CN" altLang="en-US" sz="2800" dirty="0"/>
                  <a:t>训练分数模型，就是训练它让它学会估计</a:t>
                </a:r>
                <a:r>
                  <a:rPr lang="en-US" altLang="zh-CN" sz="2800" dirty="0"/>
                  <a:t>(</a:t>
                </a:r>
                <a:r>
                  <a:rPr lang="zh-CN" altLang="en-US" sz="2800" dirty="0"/>
                  <a:t>预测</a:t>
                </a:r>
                <a:r>
                  <a:rPr lang="en-US" altLang="zh-CN" sz="2800" dirty="0"/>
                  <a:t>)</a:t>
                </a:r>
                <a:r>
                  <a:rPr lang="zh-CN" altLang="en-US" sz="2800" dirty="0"/>
                  <a:t>分数</a:t>
                </a:r>
              </a:p>
            </p:txBody>
          </p:sp>
        </mc:Choice>
        <mc:Fallback xmlns="">
          <p:sp>
            <p:nvSpPr>
              <p:cNvPr id="2" name="文本框 1">
                <a:extLst>
                  <a:ext uri="{FF2B5EF4-FFF2-40B4-BE49-F238E27FC236}">
                    <a16:creationId xmlns:a16="http://schemas.microsoft.com/office/drawing/2014/main" id="{30F4FF4D-DD92-63B0-9E54-449886A7C7EE}"/>
                  </a:ext>
                </a:extLst>
              </p:cNvPr>
              <p:cNvSpPr txBox="1">
                <a:spLocks noRot="1" noChangeAspect="1" noMove="1" noResize="1" noEditPoints="1" noAdjustHandles="1" noChangeArrowheads="1" noChangeShapeType="1" noTextEdit="1"/>
              </p:cNvSpPr>
              <p:nvPr/>
            </p:nvSpPr>
            <p:spPr>
              <a:xfrm>
                <a:off x="0" y="0"/>
                <a:ext cx="11999976" cy="1156663"/>
              </a:xfrm>
              <a:prstGeom prst="rect">
                <a:avLst/>
              </a:prstGeom>
              <a:blipFill>
                <a:blip r:embed="rId4"/>
                <a:stretch>
                  <a:fillRect l="-1016" r="-203" b="-1315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A451A4E-4EB5-1477-8323-F781F2A9142D}"/>
              </a:ext>
            </a:extLst>
          </p:cNvPr>
          <p:cNvPicPr>
            <a:picLocks noChangeAspect="1"/>
          </p:cNvPicPr>
          <p:nvPr/>
        </p:nvPicPr>
        <p:blipFill>
          <a:blip r:embed="rId5"/>
          <a:stretch>
            <a:fillRect/>
          </a:stretch>
        </p:blipFill>
        <p:spPr>
          <a:xfrm>
            <a:off x="375299" y="1691283"/>
            <a:ext cx="4588992" cy="4479848"/>
          </a:xfrm>
          <a:prstGeom prst="rect">
            <a:avLst/>
          </a:prstGeom>
        </p:spPr>
      </p:pic>
      <p:pic>
        <p:nvPicPr>
          <p:cNvPr id="8" name="视频 7">
            <a:hlinkClick r:id="" action="ppaction://media"/>
            <a:extLst>
              <a:ext uri="{FF2B5EF4-FFF2-40B4-BE49-F238E27FC236}">
                <a16:creationId xmlns:a16="http://schemas.microsoft.com/office/drawing/2014/main" id="{D3A5EB4C-C298-B4C4-9392-511C9F2E9B1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91528" y="1691283"/>
            <a:ext cx="4373880" cy="4373880"/>
          </a:xfrm>
          <a:prstGeom prst="rect">
            <a:avLst/>
          </a:prstGeom>
        </p:spPr>
      </p:pic>
      <p:sp>
        <p:nvSpPr>
          <p:cNvPr id="3" name="文本框 2">
            <a:extLst>
              <a:ext uri="{FF2B5EF4-FFF2-40B4-BE49-F238E27FC236}">
                <a16:creationId xmlns:a16="http://schemas.microsoft.com/office/drawing/2014/main" id="{F7096235-E307-A001-881E-E0C6B043BDE5}"/>
              </a:ext>
            </a:extLst>
          </p:cNvPr>
          <p:cNvSpPr txBox="1"/>
          <p:nvPr/>
        </p:nvSpPr>
        <p:spPr>
          <a:xfrm>
            <a:off x="475489" y="6336419"/>
            <a:ext cx="5273040" cy="369332"/>
          </a:xfrm>
          <a:prstGeom prst="rect">
            <a:avLst/>
          </a:prstGeom>
          <a:noFill/>
        </p:spPr>
        <p:txBody>
          <a:bodyPr wrap="square" rtlCol="0">
            <a:spAutoFit/>
          </a:bodyPr>
          <a:lstStyle/>
          <a:p>
            <a:r>
              <a:rPr lang="zh-CN" altLang="en-US" dirty="0"/>
              <a:t>箭头代表分数，圆弧描绘了概率密度的情况</a:t>
            </a:r>
          </a:p>
        </p:txBody>
      </p:sp>
      <p:sp>
        <p:nvSpPr>
          <p:cNvPr id="5" name="文本框 4">
            <a:extLst>
              <a:ext uri="{FF2B5EF4-FFF2-40B4-BE49-F238E27FC236}">
                <a16:creationId xmlns:a16="http://schemas.microsoft.com/office/drawing/2014/main" id="{FAF0CC29-314B-47F9-7B2A-97FEF0B24070}"/>
              </a:ext>
            </a:extLst>
          </p:cNvPr>
          <p:cNvSpPr txBox="1"/>
          <p:nvPr/>
        </p:nvSpPr>
        <p:spPr>
          <a:xfrm>
            <a:off x="7552944" y="6236208"/>
            <a:ext cx="3337560" cy="369332"/>
          </a:xfrm>
          <a:prstGeom prst="rect">
            <a:avLst/>
          </a:prstGeom>
          <a:noFill/>
        </p:spPr>
        <p:txBody>
          <a:bodyPr wrap="square" rtlCol="0">
            <a:spAutoFit/>
          </a:bodyPr>
          <a:lstStyle/>
          <a:p>
            <a:r>
              <a:rPr lang="zh-CN" altLang="en-US" dirty="0"/>
              <a:t>沿着分数的方向进行采样生成</a:t>
            </a:r>
          </a:p>
        </p:txBody>
      </p:sp>
    </p:spTree>
    <p:extLst>
      <p:ext uri="{BB962C8B-B14F-4D97-AF65-F5344CB8AC3E}">
        <p14:creationId xmlns:p14="http://schemas.microsoft.com/office/powerpoint/2010/main" val="88205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844221A-62FD-7C74-3A82-4BB52F207AC7}"/>
              </a:ext>
            </a:extLst>
          </p:cNvPr>
          <p:cNvSpPr txBox="1"/>
          <p:nvPr/>
        </p:nvSpPr>
        <p:spPr>
          <a:xfrm>
            <a:off x="73152" y="100584"/>
            <a:ext cx="5084064" cy="646331"/>
          </a:xfrm>
          <a:prstGeom prst="rect">
            <a:avLst/>
          </a:prstGeom>
          <a:noFill/>
        </p:spPr>
        <p:txBody>
          <a:bodyPr wrap="square" rtlCol="0">
            <a:spAutoFit/>
          </a:bodyPr>
          <a:lstStyle/>
          <a:p>
            <a:r>
              <a:rPr lang="en-US" altLang="zh-CN" sz="3600" b="1" dirty="0"/>
              <a:t>Score</a:t>
            </a:r>
            <a:r>
              <a:rPr lang="zh-CN" altLang="en-US" sz="3600" b="1" dirty="0"/>
              <a:t>函数长成什么样呢？</a:t>
            </a:r>
          </a:p>
        </p:txBody>
      </p:sp>
      <p:pic>
        <p:nvPicPr>
          <p:cNvPr id="4" name="图片 3">
            <a:extLst>
              <a:ext uri="{FF2B5EF4-FFF2-40B4-BE49-F238E27FC236}">
                <a16:creationId xmlns:a16="http://schemas.microsoft.com/office/drawing/2014/main" id="{CAED0573-C048-F153-C69E-5D7202B6A7A1}"/>
              </a:ext>
            </a:extLst>
          </p:cNvPr>
          <p:cNvPicPr>
            <a:picLocks noChangeAspect="1"/>
          </p:cNvPicPr>
          <p:nvPr/>
        </p:nvPicPr>
        <p:blipFill>
          <a:blip r:embed="rId2"/>
          <a:stretch>
            <a:fillRect/>
          </a:stretch>
        </p:blipFill>
        <p:spPr>
          <a:xfrm>
            <a:off x="3239041" y="746915"/>
            <a:ext cx="5328887" cy="5260016"/>
          </a:xfrm>
          <a:prstGeom prst="rect">
            <a:avLst/>
          </a:prstGeom>
        </p:spPr>
      </p:pic>
      <p:sp>
        <p:nvSpPr>
          <p:cNvPr id="5" name="文本框 4">
            <a:extLst>
              <a:ext uri="{FF2B5EF4-FFF2-40B4-BE49-F238E27FC236}">
                <a16:creationId xmlns:a16="http://schemas.microsoft.com/office/drawing/2014/main" id="{25535E01-D94E-90C0-FBC9-30FC8519B744}"/>
              </a:ext>
            </a:extLst>
          </p:cNvPr>
          <p:cNvSpPr txBox="1"/>
          <p:nvPr/>
        </p:nvSpPr>
        <p:spPr>
          <a:xfrm>
            <a:off x="3702582" y="6111085"/>
            <a:ext cx="4401804" cy="584775"/>
          </a:xfrm>
          <a:prstGeom prst="rect">
            <a:avLst/>
          </a:prstGeom>
          <a:noFill/>
        </p:spPr>
        <p:txBody>
          <a:bodyPr wrap="square" rtlCol="0">
            <a:spAutoFit/>
          </a:bodyPr>
          <a:lstStyle/>
          <a:p>
            <a:pPr algn="ctr"/>
            <a:r>
              <a:rPr lang="en-US" altLang="zh-CN" sz="3200" dirty="0"/>
              <a:t>PDF  and   score</a:t>
            </a:r>
            <a:endParaRPr lang="zh-CN" altLang="en-US" sz="3200" dirty="0"/>
          </a:p>
        </p:txBody>
      </p:sp>
    </p:spTree>
    <p:extLst>
      <p:ext uri="{BB962C8B-B14F-4D97-AF65-F5344CB8AC3E}">
        <p14:creationId xmlns:p14="http://schemas.microsoft.com/office/powerpoint/2010/main" val="394117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BBF9C7-B1E7-E268-B805-816E8D232DAD}"/>
              </a:ext>
            </a:extLst>
          </p:cNvPr>
          <p:cNvSpPr txBox="1"/>
          <p:nvPr/>
        </p:nvSpPr>
        <p:spPr>
          <a:xfrm>
            <a:off x="82296" y="0"/>
            <a:ext cx="4123944" cy="584775"/>
          </a:xfrm>
          <a:prstGeom prst="rect">
            <a:avLst/>
          </a:prstGeom>
          <a:noFill/>
        </p:spPr>
        <p:txBody>
          <a:bodyPr wrap="square" rtlCol="0">
            <a:spAutoFit/>
          </a:bodyPr>
          <a:lstStyle/>
          <a:p>
            <a:r>
              <a:rPr lang="en-US" altLang="zh-CN" sz="3200" b="1" dirty="0"/>
              <a:t>Why   scores  </a:t>
            </a:r>
            <a:r>
              <a:rPr lang="zh-CN" altLang="en-US" sz="3200" b="1" dirty="0"/>
              <a:t>？</a:t>
            </a:r>
          </a:p>
        </p:txBody>
      </p:sp>
      <p:pic>
        <p:nvPicPr>
          <p:cNvPr id="4" name="图片 3">
            <a:extLst>
              <a:ext uri="{FF2B5EF4-FFF2-40B4-BE49-F238E27FC236}">
                <a16:creationId xmlns:a16="http://schemas.microsoft.com/office/drawing/2014/main" id="{48A82D0C-4E18-DCA1-1511-A2866F3A8F2F}"/>
              </a:ext>
            </a:extLst>
          </p:cNvPr>
          <p:cNvPicPr>
            <a:picLocks noChangeAspect="1"/>
          </p:cNvPicPr>
          <p:nvPr/>
        </p:nvPicPr>
        <p:blipFill>
          <a:blip r:embed="rId2"/>
          <a:stretch>
            <a:fillRect/>
          </a:stretch>
        </p:blipFill>
        <p:spPr>
          <a:xfrm>
            <a:off x="670229" y="4214842"/>
            <a:ext cx="10193173" cy="2305372"/>
          </a:xfrm>
          <a:prstGeom prst="rect">
            <a:avLst/>
          </a:prstGeom>
        </p:spPr>
      </p:pic>
      <p:pic>
        <p:nvPicPr>
          <p:cNvPr id="7" name="图片 6">
            <a:extLst>
              <a:ext uri="{FF2B5EF4-FFF2-40B4-BE49-F238E27FC236}">
                <a16:creationId xmlns:a16="http://schemas.microsoft.com/office/drawing/2014/main" id="{35C7A2B2-5A5A-6FEF-4050-79A053252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 y="922054"/>
            <a:ext cx="4299204" cy="3045270"/>
          </a:xfrm>
          <a:prstGeom prst="rect">
            <a:avLst/>
          </a:prstGeom>
        </p:spPr>
      </p:pic>
      <p:pic>
        <p:nvPicPr>
          <p:cNvPr id="9" name="图片 8">
            <a:extLst>
              <a:ext uri="{FF2B5EF4-FFF2-40B4-BE49-F238E27FC236}">
                <a16:creationId xmlns:a16="http://schemas.microsoft.com/office/drawing/2014/main" id="{92A2E613-383F-7C2F-892C-25F5C7213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504" y="861287"/>
            <a:ext cx="4369157" cy="2924908"/>
          </a:xfrm>
          <a:prstGeom prst="rect">
            <a:avLst/>
          </a:prstGeom>
        </p:spPr>
      </p:pic>
    </p:spTree>
    <p:extLst>
      <p:ext uri="{BB962C8B-B14F-4D97-AF65-F5344CB8AC3E}">
        <p14:creationId xmlns:p14="http://schemas.microsoft.com/office/powerpoint/2010/main" val="1389764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F2AA2DA-D4B6-CADA-24E2-E2635DC5BF29}"/>
              </a:ext>
            </a:extLst>
          </p:cNvPr>
          <p:cNvSpPr txBox="1"/>
          <p:nvPr/>
        </p:nvSpPr>
        <p:spPr>
          <a:xfrm>
            <a:off x="150876" y="205113"/>
            <a:ext cx="5125212" cy="523220"/>
          </a:xfrm>
          <a:prstGeom prst="rect">
            <a:avLst/>
          </a:prstGeom>
          <a:noFill/>
        </p:spPr>
        <p:txBody>
          <a:bodyPr wrap="square" rtlCol="0">
            <a:spAutoFit/>
          </a:bodyPr>
          <a:lstStyle/>
          <a:p>
            <a:r>
              <a:rPr lang="zh-CN" altLang="en-US" sz="2800" dirty="0"/>
              <a:t>为什么要训练网络来估计分数？</a:t>
            </a:r>
            <a:endParaRPr lang="en-US" altLang="zh-CN" sz="2800" dirty="0"/>
          </a:p>
        </p:txBody>
      </p:sp>
      <p:pic>
        <p:nvPicPr>
          <p:cNvPr id="3" name="图片 2">
            <a:extLst>
              <a:ext uri="{FF2B5EF4-FFF2-40B4-BE49-F238E27FC236}">
                <a16:creationId xmlns:a16="http://schemas.microsoft.com/office/drawing/2014/main" id="{12DDB355-BE50-FF5D-3079-05972EA21019}"/>
              </a:ext>
            </a:extLst>
          </p:cNvPr>
          <p:cNvPicPr>
            <a:picLocks noChangeAspect="1"/>
          </p:cNvPicPr>
          <p:nvPr/>
        </p:nvPicPr>
        <p:blipFill>
          <a:blip r:embed="rId2"/>
          <a:stretch>
            <a:fillRect/>
          </a:stretch>
        </p:blipFill>
        <p:spPr>
          <a:xfrm>
            <a:off x="1383598" y="1066045"/>
            <a:ext cx="1405322" cy="1390884"/>
          </a:xfrm>
          <a:prstGeom prst="rect">
            <a:avLst/>
          </a:prstGeom>
        </p:spPr>
      </p:pic>
      <p:cxnSp>
        <p:nvCxnSpPr>
          <p:cNvPr id="5" name="直接箭头连接符 4">
            <a:extLst>
              <a:ext uri="{FF2B5EF4-FFF2-40B4-BE49-F238E27FC236}">
                <a16:creationId xmlns:a16="http://schemas.microsoft.com/office/drawing/2014/main" id="{A196627E-F676-DDD6-EA42-DD93CE771E5E}"/>
              </a:ext>
            </a:extLst>
          </p:cNvPr>
          <p:cNvCxnSpPr>
            <a:cxnSpLocks/>
          </p:cNvCxnSpPr>
          <p:nvPr/>
        </p:nvCxnSpPr>
        <p:spPr>
          <a:xfrm>
            <a:off x="3355848" y="1761487"/>
            <a:ext cx="46085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EEC9A89-E001-CFC0-BB88-C778C1DC7E88}"/>
              </a:ext>
            </a:extLst>
          </p:cNvPr>
          <p:cNvPicPr>
            <a:picLocks noChangeAspect="1"/>
          </p:cNvPicPr>
          <p:nvPr/>
        </p:nvPicPr>
        <p:blipFill>
          <a:blip r:embed="rId2"/>
          <a:stretch>
            <a:fillRect/>
          </a:stretch>
        </p:blipFill>
        <p:spPr>
          <a:xfrm>
            <a:off x="8302558" y="1066045"/>
            <a:ext cx="1405322" cy="1390884"/>
          </a:xfrm>
          <a:prstGeom prst="rect">
            <a:avLst/>
          </a:prstGeom>
        </p:spPr>
      </p:pic>
      <p:pic>
        <p:nvPicPr>
          <p:cNvPr id="8" name="图片 7">
            <a:extLst>
              <a:ext uri="{FF2B5EF4-FFF2-40B4-BE49-F238E27FC236}">
                <a16:creationId xmlns:a16="http://schemas.microsoft.com/office/drawing/2014/main" id="{7E4858EA-92CA-B05D-F715-BE68B20FADEE}"/>
              </a:ext>
            </a:extLst>
          </p:cNvPr>
          <p:cNvPicPr>
            <a:picLocks noChangeAspect="1"/>
          </p:cNvPicPr>
          <p:nvPr/>
        </p:nvPicPr>
        <p:blipFill>
          <a:blip r:embed="rId2"/>
          <a:stretch>
            <a:fillRect/>
          </a:stretch>
        </p:blipFill>
        <p:spPr>
          <a:xfrm>
            <a:off x="1383598" y="5096513"/>
            <a:ext cx="1405322" cy="1390884"/>
          </a:xfrm>
          <a:prstGeom prst="rect">
            <a:avLst/>
          </a:prstGeom>
        </p:spPr>
      </p:pic>
      <p:cxnSp>
        <p:nvCxnSpPr>
          <p:cNvPr id="11" name="直接箭头连接符 10">
            <a:extLst>
              <a:ext uri="{FF2B5EF4-FFF2-40B4-BE49-F238E27FC236}">
                <a16:creationId xmlns:a16="http://schemas.microsoft.com/office/drawing/2014/main" id="{00C33B64-3107-2E5E-BD79-AB5609B172EB}"/>
              </a:ext>
            </a:extLst>
          </p:cNvPr>
          <p:cNvCxnSpPr>
            <a:cxnSpLocks/>
          </p:cNvCxnSpPr>
          <p:nvPr/>
        </p:nvCxnSpPr>
        <p:spPr>
          <a:xfrm>
            <a:off x="3494874" y="5980674"/>
            <a:ext cx="4498848"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15" name="图片 14">
            <a:extLst>
              <a:ext uri="{FF2B5EF4-FFF2-40B4-BE49-F238E27FC236}">
                <a16:creationId xmlns:a16="http://schemas.microsoft.com/office/drawing/2014/main" id="{E883F730-4FF2-0277-E185-481E170D0585}"/>
              </a:ext>
            </a:extLst>
          </p:cNvPr>
          <p:cNvPicPr>
            <a:picLocks noChangeAspect="1"/>
          </p:cNvPicPr>
          <p:nvPr/>
        </p:nvPicPr>
        <p:blipFill>
          <a:blip r:embed="rId3"/>
          <a:stretch>
            <a:fillRect/>
          </a:stretch>
        </p:blipFill>
        <p:spPr>
          <a:xfrm>
            <a:off x="8325912" y="5285232"/>
            <a:ext cx="1381968" cy="1390884"/>
          </a:xfrm>
          <a:prstGeom prst="rect">
            <a:avLst/>
          </a:prstGeom>
        </p:spPr>
      </p:pic>
      <p:pic>
        <p:nvPicPr>
          <p:cNvPr id="17" name="图片 16">
            <a:extLst>
              <a:ext uri="{FF2B5EF4-FFF2-40B4-BE49-F238E27FC236}">
                <a16:creationId xmlns:a16="http://schemas.microsoft.com/office/drawing/2014/main" id="{145323FA-0634-8060-D5B7-6ADB8F0F0190}"/>
              </a:ext>
            </a:extLst>
          </p:cNvPr>
          <p:cNvPicPr>
            <a:picLocks noChangeAspect="1"/>
          </p:cNvPicPr>
          <p:nvPr/>
        </p:nvPicPr>
        <p:blipFill>
          <a:blip r:embed="rId4"/>
          <a:stretch>
            <a:fillRect/>
          </a:stretch>
        </p:blipFill>
        <p:spPr>
          <a:xfrm>
            <a:off x="5154777" y="630198"/>
            <a:ext cx="800212" cy="781159"/>
          </a:xfrm>
          <a:prstGeom prst="rect">
            <a:avLst/>
          </a:prstGeom>
        </p:spPr>
      </p:pic>
      <p:pic>
        <p:nvPicPr>
          <p:cNvPr id="19" name="图片 18">
            <a:extLst>
              <a:ext uri="{FF2B5EF4-FFF2-40B4-BE49-F238E27FC236}">
                <a16:creationId xmlns:a16="http://schemas.microsoft.com/office/drawing/2014/main" id="{A9E4DC2E-DD35-F016-7CFE-C36B26C1106F}"/>
              </a:ext>
            </a:extLst>
          </p:cNvPr>
          <p:cNvPicPr>
            <a:picLocks noChangeAspect="1"/>
          </p:cNvPicPr>
          <p:nvPr/>
        </p:nvPicPr>
        <p:blipFill>
          <a:blip r:embed="rId5"/>
          <a:stretch>
            <a:fillRect/>
          </a:stretch>
        </p:blipFill>
        <p:spPr>
          <a:xfrm>
            <a:off x="5145251" y="4744594"/>
            <a:ext cx="819264" cy="885949"/>
          </a:xfrm>
          <a:prstGeom prst="rect">
            <a:avLst/>
          </a:prstGeom>
        </p:spPr>
      </p:pic>
      <p:pic>
        <p:nvPicPr>
          <p:cNvPr id="21" name="图片 20">
            <a:extLst>
              <a:ext uri="{FF2B5EF4-FFF2-40B4-BE49-F238E27FC236}">
                <a16:creationId xmlns:a16="http://schemas.microsoft.com/office/drawing/2014/main" id="{EC2E8947-A54D-6AE8-2DC2-BFFBCC9CAEAE}"/>
              </a:ext>
            </a:extLst>
          </p:cNvPr>
          <p:cNvPicPr>
            <a:picLocks noChangeAspect="1"/>
          </p:cNvPicPr>
          <p:nvPr/>
        </p:nvPicPr>
        <p:blipFill>
          <a:blip r:embed="rId6"/>
          <a:stretch>
            <a:fillRect/>
          </a:stretch>
        </p:blipFill>
        <p:spPr>
          <a:xfrm>
            <a:off x="8302558" y="3010188"/>
            <a:ext cx="1405322" cy="1390884"/>
          </a:xfrm>
          <a:prstGeom prst="rect">
            <a:avLst/>
          </a:prstGeom>
        </p:spPr>
      </p:pic>
      <p:pic>
        <p:nvPicPr>
          <p:cNvPr id="23" name="图片 22">
            <a:extLst>
              <a:ext uri="{FF2B5EF4-FFF2-40B4-BE49-F238E27FC236}">
                <a16:creationId xmlns:a16="http://schemas.microsoft.com/office/drawing/2014/main" id="{A25769E8-6404-A753-B7E5-DEC1ADCD219F}"/>
              </a:ext>
            </a:extLst>
          </p:cNvPr>
          <p:cNvPicPr>
            <a:picLocks noChangeAspect="1"/>
          </p:cNvPicPr>
          <p:nvPr/>
        </p:nvPicPr>
        <p:blipFill>
          <a:blip r:embed="rId2"/>
          <a:stretch>
            <a:fillRect/>
          </a:stretch>
        </p:blipFill>
        <p:spPr>
          <a:xfrm>
            <a:off x="1308160" y="2891797"/>
            <a:ext cx="1405322" cy="1390884"/>
          </a:xfrm>
          <a:prstGeom prst="rect">
            <a:avLst/>
          </a:prstGeom>
        </p:spPr>
      </p:pic>
      <p:cxnSp>
        <p:nvCxnSpPr>
          <p:cNvPr id="24" name="直接箭头连接符 23">
            <a:extLst>
              <a:ext uri="{FF2B5EF4-FFF2-40B4-BE49-F238E27FC236}">
                <a16:creationId xmlns:a16="http://schemas.microsoft.com/office/drawing/2014/main" id="{8905BAA0-877B-6C15-D468-A2D805C34FEA}"/>
              </a:ext>
            </a:extLst>
          </p:cNvPr>
          <p:cNvCxnSpPr>
            <a:cxnSpLocks/>
          </p:cNvCxnSpPr>
          <p:nvPr/>
        </p:nvCxnSpPr>
        <p:spPr>
          <a:xfrm>
            <a:off x="3320699" y="3696967"/>
            <a:ext cx="46085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3F1A26CA-093D-FF48-4B22-172D50A4304E}"/>
              </a:ext>
            </a:extLst>
          </p:cNvPr>
          <p:cNvPicPr>
            <a:picLocks noChangeAspect="1"/>
          </p:cNvPicPr>
          <p:nvPr/>
        </p:nvPicPr>
        <p:blipFill>
          <a:blip r:embed="rId4"/>
          <a:stretch>
            <a:fillRect/>
          </a:stretch>
        </p:blipFill>
        <p:spPr>
          <a:xfrm>
            <a:off x="5164303" y="2647841"/>
            <a:ext cx="800212" cy="781159"/>
          </a:xfrm>
          <a:prstGeom prst="rect">
            <a:avLst/>
          </a:prstGeom>
        </p:spPr>
      </p:pic>
    </p:spTree>
    <p:extLst>
      <p:ext uri="{BB962C8B-B14F-4D97-AF65-F5344CB8AC3E}">
        <p14:creationId xmlns:p14="http://schemas.microsoft.com/office/powerpoint/2010/main" val="82651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CD6B52-F8A1-A29A-2A07-0DCE1AC18414}"/>
              </a:ext>
            </a:extLst>
          </p:cNvPr>
          <p:cNvPicPr>
            <a:picLocks noChangeAspect="1"/>
          </p:cNvPicPr>
          <p:nvPr/>
        </p:nvPicPr>
        <p:blipFill>
          <a:blip r:embed="rId2"/>
          <a:stretch>
            <a:fillRect/>
          </a:stretch>
        </p:blipFill>
        <p:spPr>
          <a:xfrm>
            <a:off x="331583" y="1012053"/>
            <a:ext cx="3417457" cy="3383452"/>
          </a:xfrm>
          <a:prstGeom prst="rect">
            <a:avLst/>
          </a:prstGeom>
        </p:spPr>
      </p:pic>
      <p:pic>
        <p:nvPicPr>
          <p:cNvPr id="7" name="图片 6">
            <a:extLst>
              <a:ext uri="{FF2B5EF4-FFF2-40B4-BE49-F238E27FC236}">
                <a16:creationId xmlns:a16="http://schemas.microsoft.com/office/drawing/2014/main" id="{3BB4A34A-FF29-A5AD-7017-CA62CAD27167}"/>
              </a:ext>
            </a:extLst>
          </p:cNvPr>
          <p:cNvPicPr>
            <a:picLocks noChangeAspect="1"/>
          </p:cNvPicPr>
          <p:nvPr/>
        </p:nvPicPr>
        <p:blipFill>
          <a:blip r:embed="rId3"/>
          <a:stretch>
            <a:fillRect/>
          </a:stretch>
        </p:blipFill>
        <p:spPr>
          <a:xfrm>
            <a:off x="4201583" y="1012053"/>
            <a:ext cx="3634114" cy="3450219"/>
          </a:xfrm>
          <a:prstGeom prst="rect">
            <a:avLst/>
          </a:prstGeom>
        </p:spPr>
      </p:pic>
      <p:pic>
        <p:nvPicPr>
          <p:cNvPr id="9" name="图片 8">
            <a:extLst>
              <a:ext uri="{FF2B5EF4-FFF2-40B4-BE49-F238E27FC236}">
                <a16:creationId xmlns:a16="http://schemas.microsoft.com/office/drawing/2014/main" id="{534C2507-5566-29A6-A09E-03427EF7F97B}"/>
              </a:ext>
            </a:extLst>
          </p:cNvPr>
          <p:cNvPicPr>
            <a:picLocks noChangeAspect="1"/>
          </p:cNvPicPr>
          <p:nvPr/>
        </p:nvPicPr>
        <p:blipFill>
          <a:blip r:embed="rId4"/>
          <a:stretch>
            <a:fillRect/>
          </a:stretch>
        </p:blipFill>
        <p:spPr>
          <a:xfrm>
            <a:off x="8288240" y="906273"/>
            <a:ext cx="3489232" cy="3489232"/>
          </a:xfrm>
          <a:prstGeom prst="rect">
            <a:avLst/>
          </a:prstGeom>
        </p:spPr>
      </p:pic>
      <p:sp>
        <p:nvSpPr>
          <p:cNvPr id="10" name="文本框 9">
            <a:extLst>
              <a:ext uri="{FF2B5EF4-FFF2-40B4-BE49-F238E27FC236}">
                <a16:creationId xmlns:a16="http://schemas.microsoft.com/office/drawing/2014/main" id="{1F967950-3FDF-BA22-4BD2-CEE6E41E4DB4}"/>
              </a:ext>
            </a:extLst>
          </p:cNvPr>
          <p:cNvSpPr txBox="1"/>
          <p:nvPr/>
        </p:nvSpPr>
        <p:spPr>
          <a:xfrm>
            <a:off x="201168" y="42923"/>
            <a:ext cx="2377440" cy="646331"/>
          </a:xfrm>
          <a:prstGeom prst="rect">
            <a:avLst/>
          </a:prstGeom>
          <a:noFill/>
        </p:spPr>
        <p:txBody>
          <a:bodyPr wrap="square" rtlCol="0">
            <a:spAutoFit/>
          </a:bodyPr>
          <a:lstStyle/>
          <a:p>
            <a:r>
              <a:rPr lang="en-US" altLang="zh-CN" sz="3600" b="1" dirty="0"/>
              <a:t>Langevin   </a:t>
            </a:r>
            <a:endParaRPr lang="zh-CN" altLang="en-US" sz="3600" b="1"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A4F6A10-2DED-E1BF-0C2F-4C074372F950}"/>
                  </a:ext>
                </a:extLst>
              </p:cNvPr>
              <p:cNvSpPr txBox="1"/>
              <p:nvPr/>
            </p:nvSpPr>
            <p:spPr>
              <a:xfrm>
                <a:off x="704088" y="4718304"/>
                <a:ext cx="2368296" cy="1200329"/>
              </a:xfrm>
              <a:prstGeom prst="rect">
                <a:avLst/>
              </a:prstGeom>
              <a:noFill/>
            </p:spPr>
            <p:txBody>
              <a:bodyPr wrap="square" rtlCol="0">
                <a:spAutoFit/>
              </a:bodyPr>
              <a:lstStyle/>
              <a:p>
                <a:pPr algn="ctr"/>
                <a:r>
                  <a:rPr lang="en-US" altLang="zh-CN" sz="2400" b="1" dirty="0"/>
                  <a:t>Scores</a:t>
                </a:r>
              </a:p>
              <a:p>
                <a:pPr algn="ctr"/>
                <a:endParaRPr lang="en-US" altLang="zh-CN" sz="2400" b="1" dirty="0"/>
              </a:p>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zh-CN" altLang="en-US" sz="2400" b="1" i="1" smtClean="0">
                              <a:latin typeface="Cambria Math" panose="02040503050406030204" pitchFamily="18" charset="0"/>
                            </a:rPr>
                            <m:t>𝜽</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1" name="文本框 10">
                <a:extLst>
                  <a:ext uri="{FF2B5EF4-FFF2-40B4-BE49-F238E27FC236}">
                    <a16:creationId xmlns:a16="http://schemas.microsoft.com/office/drawing/2014/main" id="{EA4F6A10-2DED-E1BF-0C2F-4C074372F950}"/>
                  </a:ext>
                </a:extLst>
              </p:cNvPr>
              <p:cNvSpPr txBox="1">
                <a:spLocks noRot="1" noChangeAspect="1" noMove="1" noResize="1" noEditPoints="1" noAdjustHandles="1" noChangeArrowheads="1" noChangeShapeType="1" noTextEdit="1"/>
              </p:cNvSpPr>
              <p:nvPr/>
            </p:nvSpPr>
            <p:spPr>
              <a:xfrm>
                <a:off x="704088" y="4718304"/>
                <a:ext cx="2368296" cy="1200329"/>
              </a:xfrm>
              <a:prstGeom prst="rect">
                <a:avLst/>
              </a:prstGeom>
              <a:blipFill>
                <a:blip r:embed="rId5"/>
                <a:stretch>
                  <a:fillRect t="-3553" b="-6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7D03F58-9B1A-8FC7-FAAD-8E742C57310E}"/>
                  </a:ext>
                </a:extLst>
              </p:cNvPr>
              <p:cNvSpPr txBox="1"/>
              <p:nvPr/>
            </p:nvSpPr>
            <p:spPr>
              <a:xfrm>
                <a:off x="4361688" y="4718304"/>
                <a:ext cx="3145536" cy="1466235"/>
              </a:xfrm>
              <a:prstGeom prst="rect">
                <a:avLst/>
              </a:prstGeom>
              <a:noFill/>
            </p:spPr>
            <p:txBody>
              <a:bodyPr wrap="square" rtlCol="0">
                <a:spAutoFit/>
              </a:bodyPr>
              <a:lstStyle/>
              <a:p>
                <a:pPr algn="ctr"/>
                <a:r>
                  <a:rPr lang="en-US" altLang="zh-CN" sz="2400" b="1" dirty="0">
                    <a:latin typeface="Cambria Math" panose="02040503050406030204" pitchFamily="18" charset="0"/>
                  </a:rPr>
                  <a:t>Follow the scores</a:t>
                </a:r>
              </a:p>
              <a:p>
                <a:pPr algn="ctr"/>
                <a:endParaRPr lang="en-US" altLang="zh-CN" sz="2400" b="1"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acc>
                      <m:r>
                        <a:rPr lang="en-US" altLang="zh-CN" sz="2400" b="1" i="1" smtClean="0">
                          <a:latin typeface="Cambria Math" panose="02040503050406030204" pitchFamily="18" charset="0"/>
                        </a:rPr>
                        <m:t>=</m:t>
                      </m:r>
                      <m:acc>
                        <m:accPr>
                          <m:chr m:val="̃"/>
                          <m:ctrlPr>
                            <a:rPr lang="en-US" altLang="zh-CN"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sub>
                          </m:sSub>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zh-CN" altLang="en-US" sz="2400" b="1" i="1" smtClean="0">
                              <a:latin typeface="Cambria Math" panose="02040503050406030204" pitchFamily="18" charset="0"/>
                            </a:rPr>
                            <m:t>𝝐</m:t>
                          </m:r>
                        </m:num>
                        <m:den>
                          <m:r>
                            <a:rPr lang="en-US" altLang="zh-CN" sz="2400" b="1" i="1" smtClean="0">
                              <a:latin typeface="Cambria Math" panose="02040503050406030204" pitchFamily="18" charset="0"/>
                            </a:rPr>
                            <m:t>𝟐</m:t>
                          </m:r>
                        </m:den>
                      </m:f>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zh-CN" altLang="en-US" sz="2400" b="1" i="1" smtClean="0">
                              <a:latin typeface="Cambria Math" panose="02040503050406030204" pitchFamily="18" charset="0"/>
                            </a:rPr>
                            <m:t>𝜽</m:t>
                          </m:r>
                        </m:sub>
                      </m:sSub>
                      <m:r>
                        <a:rPr lang="en-US" altLang="zh-CN" sz="2400" b="1" i="1" smtClean="0">
                          <a:latin typeface="Cambria Math" panose="02040503050406030204" pitchFamily="18" charset="0"/>
                        </a:rPr>
                        <m:t>(</m:t>
                      </m:r>
                      <m:acc>
                        <m:accPr>
                          <m:chr m:val="̃"/>
                          <m:ctrlPr>
                            <a:rPr lang="en-US" altLang="zh-CN"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sub>
                          </m:sSub>
                        </m:e>
                      </m:acc>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2" name="文本框 11">
                <a:extLst>
                  <a:ext uri="{FF2B5EF4-FFF2-40B4-BE49-F238E27FC236}">
                    <a16:creationId xmlns:a16="http://schemas.microsoft.com/office/drawing/2014/main" id="{67D03F58-9B1A-8FC7-FAAD-8E742C57310E}"/>
                  </a:ext>
                </a:extLst>
              </p:cNvPr>
              <p:cNvSpPr txBox="1">
                <a:spLocks noRot="1" noChangeAspect="1" noMove="1" noResize="1" noEditPoints="1" noAdjustHandles="1" noChangeArrowheads="1" noChangeShapeType="1" noTextEdit="1"/>
              </p:cNvSpPr>
              <p:nvPr/>
            </p:nvSpPr>
            <p:spPr>
              <a:xfrm>
                <a:off x="4361688" y="4718304"/>
                <a:ext cx="3145536" cy="1466235"/>
              </a:xfrm>
              <a:prstGeom prst="rect">
                <a:avLst/>
              </a:prstGeom>
              <a:blipFill>
                <a:blip r:embed="rId6"/>
                <a:stretch>
                  <a:fillRect t="-33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698284F-FCE9-067A-AC42-E8B3051E49C6}"/>
                  </a:ext>
                </a:extLst>
              </p:cNvPr>
              <p:cNvSpPr txBox="1"/>
              <p:nvPr/>
            </p:nvSpPr>
            <p:spPr>
              <a:xfrm>
                <a:off x="8288240" y="4471416"/>
                <a:ext cx="3903760" cy="1835567"/>
              </a:xfrm>
              <a:prstGeom prst="rect">
                <a:avLst/>
              </a:prstGeom>
              <a:noFill/>
            </p:spPr>
            <p:txBody>
              <a:bodyPr wrap="square" rtlCol="0">
                <a:spAutoFit/>
              </a:bodyPr>
              <a:lstStyle/>
              <a:p>
                <a:pPr algn="ctr"/>
                <a:r>
                  <a:rPr lang="en-US" altLang="zh-CN" sz="2400" b="1" dirty="0"/>
                  <a:t>Follow noisy scores:</a:t>
                </a:r>
              </a:p>
              <a:p>
                <a:pPr algn="ctr"/>
                <a:r>
                  <a:rPr lang="en-US" altLang="zh-CN" sz="2400" b="1" dirty="0"/>
                  <a:t>Langevin MCMC</a:t>
                </a:r>
              </a:p>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𝑵</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𝑰</m:t>
                          </m:r>
                        </m:e>
                      </m:d>
                    </m:oMath>
                  </m:oMathPara>
                </a14:m>
                <a:endParaRPr lang="en-US" altLang="zh-CN" sz="2400" b="1" dirty="0"/>
              </a:p>
              <a:p>
                <a:pPr algn="ct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acc>
                      <m:r>
                        <a:rPr lang="en-US" altLang="zh-CN" sz="2400" b="1" i="1" smtClean="0">
                          <a:latin typeface="Cambria Math" panose="02040503050406030204" pitchFamily="18" charset="0"/>
                        </a:rPr>
                        <m:t>=</m:t>
                      </m:r>
                      <m:acc>
                        <m:accPr>
                          <m:chr m:val="̃"/>
                          <m:ctrlPr>
                            <a:rPr lang="en-US" altLang="zh-CN"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sub>
                          </m:sSub>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zh-CN" altLang="en-US" sz="2400" b="1" i="1" smtClean="0">
                              <a:latin typeface="Cambria Math" panose="02040503050406030204" pitchFamily="18" charset="0"/>
                            </a:rPr>
                            <m:t>𝝐</m:t>
                          </m:r>
                        </m:num>
                        <m:den>
                          <m:r>
                            <a:rPr lang="en-US" altLang="zh-CN" sz="2400" b="1" i="1" smtClean="0">
                              <a:latin typeface="Cambria Math" panose="02040503050406030204" pitchFamily="18" charset="0"/>
                            </a:rPr>
                            <m:t>𝟐</m:t>
                          </m:r>
                        </m:den>
                      </m:f>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zh-CN" altLang="en-US" sz="2400" b="1" i="1" smtClean="0">
                              <a:latin typeface="Cambria Math" panose="02040503050406030204" pitchFamily="18" charset="0"/>
                            </a:rPr>
                            <m:t>𝜽</m:t>
                          </m:r>
                        </m:sub>
                      </m:sSub>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𝒕</m:t>
                                  </m:r>
                                </m:sub>
                              </m:sSub>
                            </m:e>
                          </m:acc>
                        </m:e>
                      </m:d>
                      <m:r>
                        <a:rPr lang="en-US" altLang="zh-CN" sz="2400" b="1" i="0"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zh-CN" altLang="en-US" sz="2400" b="1" i="1" smtClean="0">
                              <a:latin typeface="Cambria Math" panose="02040503050406030204" pitchFamily="18" charset="0"/>
                            </a:rPr>
                            <m:t>𝝐</m:t>
                          </m:r>
                        </m:e>
                      </m:rad>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e>
                        <m:sub>
                          <m:r>
                            <a:rPr lang="en-US" altLang="zh-CN" sz="2400" b="1" i="1" smtClean="0">
                              <a:latin typeface="Cambria Math" panose="02040503050406030204" pitchFamily="18" charset="0"/>
                            </a:rPr>
                            <m:t>𝒕</m:t>
                          </m:r>
                        </m:sub>
                      </m:sSub>
                    </m:oMath>
                  </m:oMathPara>
                </a14:m>
                <a:endParaRPr lang="zh-CN" altLang="en-US" sz="2400" b="1" dirty="0"/>
              </a:p>
            </p:txBody>
          </p:sp>
        </mc:Choice>
        <mc:Fallback xmlns="">
          <p:sp>
            <p:nvSpPr>
              <p:cNvPr id="13" name="文本框 12">
                <a:extLst>
                  <a:ext uri="{FF2B5EF4-FFF2-40B4-BE49-F238E27FC236}">
                    <a16:creationId xmlns:a16="http://schemas.microsoft.com/office/drawing/2014/main" id="{B698284F-FCE9-067A-AC42-E8B3051E49C6}"/>
                  </a:ext>
                </a:extLst>
              </p:cNvPr>
              <p:cNvSpPr txBox="1">
                <a:spLocks noRot="1" noChangeAspect="1" noMove="1" noResize="1" noEditPoints="1" noAdjustHandles="1" noChangeArrowheads="1" noChangeShapeType="1" noTextEdit="1"/>
              </p:cNvSpPr>
              <p:nvPr/>
            </p:nvSpPr>
            <p:spPr>
              <a:xfrm>
                <a:off x="8288240" y="4471416"/>
                <a:ext cx="3903760" cy="1835567"/>
              </a:xfrm>
              <a:prstGeom prst="rect">
                <a:avLst/>
              </a:prstGeom>
              <a:blipFill>
                <a:blip r:embed="rId7"/>
                <a:stretch>
                  <a:fillRect t="-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6647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TotalTime>
  <Words>744</Words>
  <Application>Microsoft Office PowerPoint</Application>
  <PresentationFormat>宽屏</PresentationFormat>
  <Paragraphs>105</Paragraphs>
  <Slides>20</Slides>
  <Notes>2</Notes>
  <HiddenSlides>0</HiddenSlides>
  <MMClips>1</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20</vt:i4>
      </vt:variant>
    </vt:vector>
  </HeadingPairs>
  <TitlesOfParts>
    <vt:vector size="31" baseType="lpstr">
      <vt:lpstr>-apple-system</vt:lpstr>
      <vt:lpstr>等线</vt:lpstr>
      <vt:lpstr>等线 Light</vt:lpstr>
      <vt:lpstr>微软雅黑</vt:lpstr>
      <vt:lpstr>Arial</vt:lpstr>
      <vt:lpstr>Arial Black</vt:lpstr>
      <vt:lpstr>Calibri</vt:lpstr>
      <vt:lpstr>Cambria Math</vt:lpstr>
      <vt:lpstr>Office 主题​​</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 USER</dc:creator>
  <cp:lastModifiedBy>DELL USER</cp:lastModifiedBy>
  <cp:revision>395</cp:revision>
  <dcterms:created xsi:type="dcterms:W3CDTF">2024-03-17T01:07:11Z</dcterms:created>
  <dcterms:modified xsi:type="dcterms:W3CDTF">2024-04-02T08:29:57Z</dcterms:modified>
</cp:coreProperties>
</file>